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44"/>
  </p:notesMasterIdLst>
  <p:sldIdLst>
    <p:sldId id="256" r:id="rId2"/>
    <p:sldId id="301" r:id="rId3"/>
    <p:sldId id="302" r:id="rId4"/>
    <p:sldId id="303" r:id="rId5"/>
    <p:sldId id="304" r:id="rId6"/>
    <p:sldId id="305" r:id="rId7"/>
    <p:sldId id="306" r:id="rId8"/>
    <p:sldId id="307" r:id="rId9"/>
    <p:sldId id="308" r:id="rId10"/>
    <p:sldId id="309" r:id="rId11"/>
    <p:sldId id="310" r:id="rId12"/>
    <p:sldId id="311" r:id="rId13"/>
    <p:sldId id="312" r:id="rId14"/>
    <p:sldId id="313" r:id="rId15"/>
    <p:sldId id="314" r:id="rId16"/>
    <p:sldId id="315" r:id="rId17"/>
    <p:sldId id="316" r:id="rId18"/>
    <p:sldId id="317" r:id="rId19"/>
    <p:sldId id="318" r:id="rId20"/>
    <p:sldId id="319" r:id="rId21"/>
    <p:sldId id="320" r:id="rId22"/>
    <p:sldId id="321" r:id="rId23"/>
    <p:sldId id="322" r:id="rId24"/>
    <p:sldId id="323" r:id="rId25"/>
    <p:sldId id="324" r:id="rId26"/>
    <p:sldId id="325" r:id="rId27"/>
    <p:sldId id="326" r:id="rId28"/>
    <p:sldId id="327" r:id="rId29"/>
    <p:sldId id="328" r:id="rId30"/>
    <p:sldId id="329" r:id="rId31"/>
    <p:sldId id="330" r:id="rId32"/>
    <p:sldId id="331" r:id="rId33"/>
    <p:sldId id="332" r:id="rId34"/>
    <p:sldId id="333" r:id="rId35"/>
    <p:sldId id="334" r:id="rId36"/>
    <p:sldId id="335" r:id="rId37"/>
    <p:sldId id="336" r:id="rId38"/>
    <p:sldId id="337" r:id="rId39"/>
    <p:sldId id="338" r:id="rId40"/>
    <p:sldId id="339" r:id="rId41"/>
    <p:sldId id="340" r:id="rId42"/>
    <p:sldId id="341" r:id="rId43"/>
  </p:sldIdLst>
  <p:sldSz cx="9144000" cy="5143500" type="screen16x9"/>
  <p:notesSz cx="6858000" cy="9144000"/>
  <p:embeddedFontLst>
    <p:embeddedFont>
      <p:font typeface="Helvetica Neue" panose="020B0604020202020204" charset="0"/>
      <p:regular r:id="rId45"/>
      <p:bold r:id="rId46"/>
      <p:italic r:id="rId47"/>
      <p:boldItalic r:id="rId48"/>
    </p:embeddedFont>
    <p:embeddedFont>
      <p:font typeface="Titillium Web" panose="020B060402020202020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53" y="52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95210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673152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947657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255811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0460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269575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447408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275691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318292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79040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063897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205773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244176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116265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574490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472392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481523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948906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2572322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418041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56037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7211557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267178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71544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210384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06342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899422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46305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281061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220373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5833252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417705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6559389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2917714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8444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44598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079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754153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77630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522283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655200" y="2856150"/>
            <a:ext cx="54300" cy="1191900"/>
          </a:xfrm>
          <a:prstGeom prst="rect">
            <a:avLst/>
          </a:prstGeom>
          <a:solidFill>
            <a:srgbClr val="5624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88398A"/>
              </a:solidFill>
            </a:endParaRPr>
          </a:p>
        </p:txBody>
      </p:sp>
      <p:sp>
        <p:nvSpPr>
          <p:cNvPr id="11" name="Google Shape;11;p2"/>
          <p:cNvSpPr txBox="1">
            <a:spLocks noGrp="1"/>
          </p:cNvSpPr>
          <p:nvPr>
            <p:ph type="ctrTitle"/>
          </p:nvPr>
        </p:nvSpPr>
        <p:spPr>
          <a:xfrm>
            <a:off x="762000" y="2851325"/>
            <a:ext cx="5412300" cy="1159800"/>
          </a:xfrm>
          <a:prstGeom prst="rect">
            <a:avLst/>
          </a:prstGeom>
        </p:spPr>
        <p:txBody>
          <a:bodyPr spcFirstLastPara="1" wrap="square" lIns="91425" tIns="91425" rIns="91425" bIns="91425" anchor="ctr" anchorCtr="0">
            <a:noAutofit/>
          </a:bodyPr>
          <a:lstStyle>
            <a:lvl1pPr lvl="0">
              <a:spcBef>
                <a:spcPts val="0"/>
              </a:spcBef>
              <a:spcAft>
                <a:spcPts val="0"/>
              </a:spcAft>
              <a:buClr>
                <a:srgbClr val="88398A"/>
              </a:buClr>
              <a:buSzPts val="4800"/>
              <a:buFont typeface="Helvetica Neue"/>
              <a:buNone/>
              <a:defRPr sz="4800">
                <a:solidFill>
                  <a:srgbClr val="88398A"/>
                </a:solidFill>
                <a:latin typeface="Helvetica Neue"/>
                <a:ea typeface="Helvetica Neue"/>
                <a:cs typeface="Helvetica Neue"/>
                <a:sym typeface="Helvetica Neue"/>
              </a:defRPr>
            </a:lvl1pPr>
            <a:lvl2pPr lvl="1">
              <a:spcBef>
                <a:spcPts val="0"/>
              </a:spcBef>
              <a:spcAft>
                <a:spcPts val="0"/>
              </a:spcAft>
              <a:buClr>
                <a:srgbClr val="88398A"/>
              </a:buClr>
              <a:buSzPts val="4800"/>
              <a:buNone/>
              <a:defRPr sz="4800">
                <a:solidFill>
                  <a:srgbClr val="88398A"/>
                </a:solidFill>
              </a:defRPr>
            </a:lvl2pPr>
            <a:lvl3pPr lvl="2">
              <a:spcBef>
                <a:spcPts val="0"/>
              </a:spcBef>
              <a:spcAft>
                <a:spcPts val="0"/>
              </a:spcAft>
              <a:buClr>
                <a:srgbClr val="88398A"/>
              </a:buClr>
              <a:buSzPts val="4800"/>
              <a:buNone/>
              <a:defRPr sz="4800">
                <a:solidFill>
                  <a:srgbClr val="88398A"/>
                </a:solidFill>
              </a:defRPr>
            </a:lvl3pPr>
            <a:lvl4pPr lvl="3">
              <a:spcBef>
                <a:spcPts val="0"/>
              </a:spcBef>
              <a:spcAft>
                <a:spcPts val="0"/>
              </a:spcAft>
              <a:buClr>
                <a:srgbClr val="88398A"/>
              </a:buClr>
              <a:buSzPts val="4800"/>
              <a:buNone/>
              <a:defRPr sz="4800">
                <a:solidFill>
                  <a:srgbClr val="88398A"/>
                </a:solidFill>
              </a:defRPr>
            </a:lvl4pPr>
            <a:lvl5pPr lvl="4">
              <a:spcBef>
                <a:spcPts val="0"/>
              </a:spcBef>
              <a:spcAft>
                <a:spcPts val="0"/>
              </a:spcAft>
              <a:buClr>
                <a:srgbClr val="88398A"/>
              </a:buClr>
              <a:buSzPts val="4800"/>
              <a:buNone/>
              <a:defRPr sz="4800">
                <a:solidFill>
                  <a:srgbClr val="88398A"/>
                </a:solidFill>
              </a:defRPr>
            </a:lvl5pPr>
            <a:lvl6pPr lvl="5">
              <a:spcBef>
                <a:spcPts val="0"/>
              </a:spcBef>
              <a:spcAft>
                <a:spcPts val="0"/>
              </a:spcAft>
              <a:buClr>
                <a:srgbClr val="88398A"/>
              </a:buClr>
              <a:buSzPts val="4800"/>
              <a:buNone/>
              <a:defRPr sz="4800">
                <a:solidFill>
                  <a:srgbClr val="88398A"/>
                </a:solidFill>
              </a:defRPr>
            </a:lvl6pPr>
            <a:lvl7pPr lvl="6">
              <a:spcBef>
                <a:spcPts val="0"/>
              </a:spcBef>
              <a:spcAft>
                <a:spcPts val="0"/>
              </a:spcAft>
              <a:buClr>
                <a:srgbClr val="88398A"/>
              </a:buClr>
              <a:buSzPts val="4800"/>
              <a:buNone/>
              <a:defRPr sz="4800">
                <a:solidFill>
                  <a:srgbClr val="88398A"/>
                </a:solidFill>
              </a:defRPr>
            </a:lvl7pPr>
            <a:lvl8pPr lvl="7">
              <a:spcBef>
                <a:spcPts val="0"/>
              </a:spcBef>
              <a:spcAft>
                <a:spcPts val="0"/>
              </a:spcAft>
              <a:buClr>
                <a:srgbClr val="88398A"/>
              </a:buClr>
              <a:buSzPts val="4800"/>
              <a:buNone/>
              <a:defRPr sz="4800">
                <a:solidFill>
                  <a:srgbClr val="88398A"/>
                </a:solidFill>
              </a:defRPr>
            </a:lvl8pPr>
            <a:lvl9pPr lvl="8">
              <a:spcBef>
                <a:spcPts val="0"/>
              </a:spcBef>
              <a:spcAft>
                <a:spcPts val="0"/>
              </a:spcAft>
              <a:buClr>
                <a:srgbClr val="88398A"/>
              </a:buClr>
              <a:buSzPts val="4800"/>
              <a:buNone/>
              <a:defRPr sz="4800">
                <a:solidFill>
                  <a:srgbClr val="88398A"/>
                </a:solidFill>
              </a:defRPr>
            </a:lvl9pPr>
          </a:lstStyle>
          <a:p>
            <a:endParaRPr/>
          </a:p>
        </p:txBody>
      </p:sp>
      <p:pic>
        <p:nvPicPr>
          <p:cNvPr id="12" name="Google Shape;12;p2" descr="download.png"/>
          <p:cNvPicPr preferRelativeResize="0"/>
          <p:nvPr/>
        </p:nvPicPr>
        <p:blipFill>
          <a:blip r:embed="rId2">
            <a:alphaModFix/>
          </a:blip>
          <a:stretch>
            <a:fillRect/>
          </a:stretch>
        </p:blipFill>
        <p:spPr>
          <a:xfrm>
            <a:off x="6098100" y="357500"/>
            <a:ext cx="2858575" cy="951900"/>
          </a:xfrm>
          <a:prstGeom prst="rect">
            <a:avLst/>
          </a:prstGeom>
          <a:noFill/>
          <a:ln>
            <a:noFill/>
          </a:ln>
        </p:spPr>
      </p:pic>
      <p:sp>
        <p:nvSpPr>
          <p:cNvPr id="13" name="Google Shape;13;p2"/>
          <p:cNvSpPr/>
          <p:nvPr/>
        </p:nvSpPr>
        <p:spPr>
          <a:xfrm rot="5400000">
            <a:off x="4542250" y="-4548775"/>
            <a:ext cx="60900" cy="9145500"/>
          </a:xfrm>
          <a:prstGeom prst="rect">
            <a:avLst/>
          </a:prstGeom>
          <a:solidFill>
            <a:srgbClr val="8839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692025" y="422500"/>
            <a:ext cx="3226800" cy="857400"/>
          </a:xfrm>
          <a:prstGeom prst="rect">
            <a:avLst/>
          </a:prstGeom>
        </p:spPr>
        <p:txBody>
          <a:bodyPr spcFirstLastPara="1" wrap="square" lIns="91425" tIns="91425" rIns="91425" bIns="91425" anchor="t" anchorCtr="0">
            <a:noAutofit/>
          </a:bodyPr>
          <a:lstStyle>
            <a:lvl1pPr lvl="0">
              <a:spcBef>
                <a:spcPts val="0"/>
              </a:spcBef>
              <a:spcAft>
                <a:spcPts val="0"/>
              </a:spcAft>
              <a:buClr>
                <a:srgbClr val="181818"/>
              </a:buClr>
              <a:buSzPts val="2600"/>
              <a:buFont typeface="Helvetica Neue"/>
              <a:buNone/>
              <a:defRPr>
                <a:solidFill>
                  <a:srgbClr val="181818"/>
                </a:solidFill>
                <a:latin typeface="Helvetica Neue"/>
                <a:ea typeface="Helvetica Neue"/>
                <a:cs typeface="Helvetica Neue"/>
                <a:sym typeface="Helvetica Neu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27" name="Google Shape;27;p5"/>
          <p:cNvSpPr txBox="1">
            <a:spLocks noGrp="1"/>
          </p:cNvSpPr>
          <p:nvPr>
            <p:ph type="body" idx="1"/>
          </p:nvPr>
        </p:nvSpPr>
        <p:spPr>
          <a:xfrm>
            <a:off x="692025" y="1586325"/>
            <a:ext cx="5971500" cy="31485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Font typeface="Helvetica Neue"/>
              <a:buChar char="▪"/>
              <a:defRPr>
                <a:latin typeface="Helvetica Neue"/>
                <a:ea typeface="Helvetica Neue"/>
                <a:cs typeface="Helvetica Neue"/>
                <a:sym typeface="Helvetica Neue"/>
              </a:defRPr>
            </a:lvl1pPr>
            <a:lvl2pPr marL="914400" lvl="1" indent="-342900">
              <a:spcBef>
                <a:spcPts val="0"/>
              </a:spcBef>
              <a:spcAft>
                <a:spcPts val="0"/>
              </a:spcAft>
              <a:buSzPts val="1800"/>
              <a:buFont typeface="Helvetica Neue"/>
              <a:buChar char="▫"/>
              <a:defRPr>
                <a:latin typeface="Helvetica Neue"/>
                <a:ea typeface="Helvetica Neue"/>
                <a:cs typeface="Helvetica Neue"/>
                <a:sym typeface="Helvetica Neue"/>
              </a:defRPr>
            </a:lvl2pPr>
            <a:lvl3pPr marL="1371600" lvl="2" indent="-342900">
              <a:spcBef>
                <a:spcPts val="0"/>
              </a:spcBef>
              <a:spcAft>
                <a:spcPts val="0"/>
              </a:spcAft>
              <a:buSzPts val="1800"/>
              <a:buFont typeface="Helvetica Neue"/>
              <a:buChar char="▸"/>
              <a:defRPr>
                <a:latin typeface="Helvetica Neue"/>
                <a:ea typeface="Helvetica Neue"/>
                <a:cs typeface="Helvetica Neue"/>
                <a:sym typeface="Helvetica Neue"/>
              </a:defRPr>
            </a:lvl3pPr>
            <a:lvl4pPr marL="1828800" lvl="3" indent="-342900">
              <a:spcBef>
                <a:spcPts val="0"/>
              </a:spcBef>
              <a:spcAft>
                <a:spcPts val="0"/>
              </a:spcAft>
              <a:buSzPts val="1800"/>
              <a:buFont typeface="Helvetica Neue"/>
              <a:buChar char="▹"/>
              <a:defRPr>
                <a:latin typeface="Helvetica Neue"/>
                <a:ea typeface="Helvetica Neue"/>
                <a:cs typeface="Helvetica Neue"/>
                <a:sym typeface="Helvetica Neue"/>
              </a:defRPr>
            </a:lvl4pPr>
            <a:lvl5pPr marL="2286000" lvl="4" indent="-342900">
              <a:spcBef>
                <a:spcPts val="0"/>
              </a:spcBef>
              <a:spcAft>
                <a:spcPts val="0"/>
              </a:spcAft>
              <a:buSzPts val="1800"/>
              <a:buFont typeface="Helvetica Neue"/>
              <a:buChar char="▹"/>
              <a:defRPr>
                <a:latin typeface="Helvetica Neue"/>
                <a:ea typeface="Helvetica Neue"/>
                <a:cs typeface="Helvetica Neue"/>
                <a:sym typeface="Helvetica Neue"/>
              </a:defRPr>
            </a:lvl5pPr>
            <a:lvl6pPr marL="2743200" lvl="5" indent="-342900">
              <a:spcBef>
                <a:spcPts val="0"/>
              </a:spcBef>
              <a:spcAft>
                <a:spcPts val="0"/>
              </a:spcAft>
              <a:buSzPts val="1800"/>
              <a:buFont typeface="Helvetica Neue"/>
              <a:buChar char="▹"/>
              <a:defRPr>
                <a:latin typeface="Helvetica Neue"/>
                <a:ea typeface="Helvetica Neue"/>
                <a:cs typeface="Helvetica Neue"/>
                <a:sym typeface="Helvetica Neue"/>
              </a:defRPr>
            </a:lvl6pPr>
            <a:lvl7pPr marL="3200400" lvl="6" indent="-342900">
              <a:spcBef>
                <a:spcPts val="0"/>
              </a:spcBef>
              <a:spcAft>
                <a:spcPts val="0"/>
              </a:spcAft>
              <a:buSzPts val="1800"/>
              <a:buFont typeface="Helvetica Neue"/>
              <a:buChar char="▹"/>
              <a:defRPr>
                <a:latin typeface="Helvetica Neue"/>
                <a:ea typeface="Helvetica Neue"/>
                <a:cs typeface="Helvetica Neue"/>
                <a:sym typeface="Helvetica Neue"/>
              </a:defRPr>
            </a:lvl7pPr>
            <a:lvl8pPr marL="3657600" lvl="7" indent="-342900">
              <a:spcBef>
                <a:spcPts val="0"/>
              </a:spcBef>
              <a:spcAft>
                <a:spcPts val="0"/>
              </a:spcAft>
              <a:buSzPts val="1800"/>
              <a:buFont typeface="Helvetica Neue"/>
              <a:buChar char="▹"/>
              <a:defRPr>
                <a:latin typeface="Helvetica Neue"/>
                <a:ea typeface="Helvetica Neue"/>
                <a:cs typeface="Helvetica Neue"/>
                <a:sym typeface="Helvetica Neue"/>
              </a:defRPr>
            </a:lvl8pPr>
            <a:lvl9pPr marL="4114800" lvl="8" indent="-342900">
              <a:spcBef>
                <a:spcPts val="0"/>
              </a:spcBef>
              <a:spcAft>
                <a:spcPts val="0"/>
              </a:spcAft>
              <a:buSzPts val="1800"/>
              <a:buFont typeface="Helvetica Neue"/>
              <a:buChar char="▹"/>
              <a:defRPr>
                <a:latin typeface="Helvetica Neue"/>
                <a:ea typeface="Helvetica Neue"/>
                <a:cs typeface="Helvetica Neue"/>
                <a:sym typeface="Helvetica Neue"/>
              </a:defRPr>
            </a:lvl9pPr>
          </a:lstStyle>
          <a:p>
            <a:endParaRPr/>
          </a:p>
        </p:txBody>
      </p:sp>
      <p:sp>
        <p:nvSpPr>
          <p:cNvPr id="28" name="Google Shape;28;p5"/>
          <p:cNvSpPr/>
          <p:nvPr/>
        </p:nvSpPr>
        <p:spPr>
          <a:xfrm>
            <a:off x="0" y="0"/>
            <a:ext cx="54300" cy="5143500"/>
          </a:xfrm>
          <a:prstGeom prst="rect">
            <a:avLst/>
          </a:prstGeom>
          <a:solidFill>
            <a:srgbClr val="8839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29" name="Google Shape;29;p5" descr="download (1).png"/>
          <p:cNvPicPr preferRelativeResize="0"/>
          <p:nvPr/>
        </p:nvPicPr>
        <p:blipFill>
          <a:blip r:embed="rId2">
            <a:alphaModFix/>
          </a:blip>
          <a:stretch>
            <a:fillRect/>
          </a:stretch>
        </p:blipFill>
        <p:spPr>
          <a:xfrm>
            <a:off x="8337900" y="88025"/>
            <a:ext cx="653700" cy="6537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9"/>
        <p:cNvGrpSpPr/>
        <p:nvPr/>
      </p:nvGrpSpPr>
      <p:grpSpPr>
        <a:xfrm>
          <a:off x="0" y="0"/>
          <a:ext cx="0" cy="0"/>
          <a:chOff x="0" y="0"/>
          <a:chExt cx="0" cy="0"/>
        </a:xfrm>
      </p:grpSpPr>
      <p:sp>
        <p:nvSpPr>
          <p:cNvPr id="60" name="Google Shape;60;p12"/>
          <p:cNvSpPr txBox="1">
            <a:spLocks noGrp="1"/>
          </p:cNvSpPr>
          <p:nvPr>
            <p:ph type="body" idx="1"/>
          </p:nvPr>
        </p:nvSpPr>
        <p:spPr>
          <a:xfrm>
            <a:off x="633300" y="4285675"/>
            <a:ext cx="8053500" cy="519600"/>
          </a:xfrm>
          <a:prstGeom prst="rect">
            <a:avLst/>
          </a:prstGeom>
        </p:spPr>
        <p:txBody>
          <a:bodyPr spcFirstLastPara="1" wrap="square" lIns="91425" tIns="91425" rIns="91425" bIns="91425" anchor="t" anchorCtr="0">
            <a:noAutofit/>
          </a:bodyPr>
          <a:lstStyle>
            <a:lvl1pPr marL="457200" lvl="0" indent="-228600">
              <a:spcBef>
                <a:spcPts val="360"/>
              </a:spcBef>
              <a:spcAft>
                <a:spcPts val="0"/>
              </a:spcAft>
              <a:buSzPts val="1400"/>
              <a:buNone/>
              <a:defRPr sz="1400"/>
            </a:lvl1pPr>
          </a:lstStyle>
          <a:p>
            <a:endParaRPr/>
          </a:p>
        </p:txBody>
      </p:sp>
      <p:sp>
        <p:nvSpPr>
          <p:cNvPr id="61" name="Google Shape;61;p12"/>
          <p:cNvSpPr/>
          <p:nvPr/>
        </p:nvSpPr>
        <p:spPr>
          <a:xfrm>
            <a:off x="0" y="0"/>
            <a:ext cx="54300" cy="5143500"/>
          </a:xfrm>
          <a:prstGeom prst="rect">
            <a:avLst/>
          </a:prstGeom>
          <a:solidFill>
            <a:srgbClr val="8839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pic>
        <p:nvPicPr>
          <p:cNvPr id="62" name="Google Shape;62;p12" descr="download (1).png"/>
          <p:cNvPicPr preferRelativeResize="0"/>
          <p:nvPr/>
        </p:nvPicPr>
        <p:blipFill>
          <a:blip r:embed="rId2">
            <a:alphaModFix/>
          </a:blip>
          <a:stretch>
            <a:fillRect/>
          </a:stretch>
        </p:blipFill>
        <p:spPr>
          <a:xfrm>
            <a:off x="8337900" y="88025"/>
            <a:ext cx="653700" cy="6537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44425" y="422500"/>
            <a:ext cx="3226800" cy="85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181818"/>
              </a:buClr>
              <a:buSzPts val="2600"/>
              <a:buFont typeface="Helvetica Neue"/>
              <a:buNone/>
              <a:defRPr sz="2600" b="1">
                <a:solidFill>
                  <a:srgbClr val="181818"/>
                </a:solidFill>
                <a:latin typeface="Helvetica Neue"/>
                <a:ea typeface="Helvetica Neue"/>
                <a:cs typeface="Helvetica Neue"/>
                <a:sym typeface="Helvetica Neue"/>
              </a:defRPr>
            </a:lvl1pPr>
            <a:lvl2pPr lvl="1">
              <a:spcBef>
                <a:spcPts val="0"/>
              </a:spcBef>
              <a:spcAft>
                <a:spcPts val="0"/>
              </a:spcAft>
              <a:buSzPts val="2600"/>
              <a:buFont typeface="Titillium Web"/>
              <a:buNone/>
              <a:defRPr sz="2600" b="1">
                <a:latin typeface="Titillium Web"/>
                <a:ea typeface="Titillium Web"/>
                <a:cs typeface="Titillium Web"/>
                <a:sym typeface="Titillium Web"/>
              </a:defRPr>
            </a:lvl2pPr>
            <a:lvl3pPr lvl="2">
              <a:spcBef>
                <a:spcPts val="0"/>
              </a:spcBef>
              <a:spcAft>
                <a:spcPts val="0"/>
              </a:spcAft>
              <a:buSzPts val="2600"/>
              <a:buFont typeface="Titillium Web"/>
              <a:buNone/>
              <a:defRPr sz="2600" b="1">
                <a:latin typeface="Titillium Web"/>
                <a:ea typeface="Titillium Web"/>
                <a:cs typeface="Titillium Web"/>
                <a:sym typeface="Titillium Web"/>
              </a:defRPr>
            </a:lvl3pPr>
            <a:lvl4pPr lvl="3">
              <a:spcBef>
                <a:spcPts val="0"/>
              </a:spcBef>
              <a:spcAft>
                <a:spcPts val="0"/>
              </a:spcAft>
              <a:buSzPts val="2600"/>
              <a:buFont typeface="Titillium Web"/>
              <a:buNone/>
              <a:defRPr sz="2600" b="1">
                <a:latin typeface="Titillium Web"/>
                <a:ea typeface="Titillium Web"/>
                <a:cs typeface="Titillium Web"/>
                <a:sym typeface="Titillium Web"/>
              </a:defRPr>
            </a:lvl4pPr>
            <a:lvl5pPr lvl="4">
              <a:spcBef>
                <a:spcPts val="0"/>
              </a:spcBef>
              <a:spcAft>
                <a:spcPts val="0"/>
              </a:spcAft>
              <a:buSzPts val="2600"/>
              <a:buFont typeface="Titillium Web"/>
              <a:buNone/>
              <a:defRPr sz="2600" b="1">
                <a:latin typeface="Titillium Web"/>
                <a:ea typeface="Titillium Web"/>
                <a:cs typeface="Titillium Web"/>
                <a:sym typeface="Titillium Web"/>
              </a:defRPr>
            </a:lvl5pPr>
            <a:lvl6pPr lvl="5">
              <a:spcBef>
                <a:spcPts val="0"/>
              </a:spcBef>
              <a:spcAft>
                <a:spcPts val="0"/>
              </a:spcAft>
              <a:buSzPts val="2600"/>
              <a:buFont typeface="Titillium Web"/>
              <a:buNone/>
              <a:defRPr sz="2600" b="1">
                <a:latin typeface="Titillium Web"/>
                <a:ea typeface="Titillium Web"/>
                <a:cs typeface="Titillium Web"/>
                <a:sym typeface="Titillium Web"/>
              </a:defRPr>
            </a:lvl6pPr>
            <a:lvl7pPr lvl="6">
              <a:spcBef>
                <a:spcPts val="0"/>
              </a:spcBef>
              <a:spcAft>
                <a:spcPts val="0"/>
              </a:spcAft>
              <a:buSzPts val="2600"/>
              <a:buFont typeface="Titillium Web"/>
              <a:buNone/>
              <a:defRPr sz="2600" b="1">
                <a:latin typeface="Titillium Web"/>
                <a:ea typeface="Titillium Web"/>
                <a:cs typeface="Titillium Web"/>
                <a:sym typeface="Titillium Web"/>
              </a:defRPr>
            </a:lvl7pPr>
            <a:lvl8pPr lvl="7">
              <a:spcBef>
                <a:spcPts val="0"/>
              </a:spcBef>
              <a:spcAft>
                <a:spcPts val="0"/>
              </a:spcAft>
              <a:buSzPts val="2600"/>
              <a:buFont typeface="Titillium Web"/>
              <a:buNone/>
              <a:defRPr sz="2600" b="1">
                <a:latin typeface="Titillium Web"/>
                <a:ea typeface="Titillium Web"/>
                <a:cs typeface="Titillium Web"/>
                <a:sym typeface="Titillium Web"/>
              </a:defRPr>
            </a:lvl8pPr>
            <a:lvl9pPr lvl="8">
              <a:spcBef>
                <a:spcPts val="0"/>
              </a:spcBef>
              <a:spcAft>
                <a:spcPts val="0"/>
              </a:spcAft>
              <a:buSzPts val="2600"/>
              <a:buFont typeface="Titillium Web"/>
              <a:buNone/>
              <a:defRPr sz="2600" b="1">
                <a:latin typeface="Titillium Web"/>
                <a:ea typeface="Titillium Web"/>
                <a:cs typeface="Titillium Web"/>
                <a:sym typeface="Titillium Web"/>
              </a:defRPr>
            </a:lvl9pPr>
          </a:lstStyle>
          <a:p>
            <a:endParaRPr/>
          </a:p>
        </p:txBody>
      </p:sp>
      <p:sp>
        <p:nvSpPr>
          <p:cNvPr id="7" name="Google Shape;7;p1"/>
          <p:cNvSpPr txBox="1">
            <a:spLocks noGrp="1"/>
          </p:cNvSpPr>
          <p:nvPr>
            <p:ph type="body" idx="1"/>
          </p:nvPr>
        </p:nvSpPr>
        <p:spPr>
          <a:xfrm>
            <a:off x="723798" y="1586325"/>
            <a:ext cx="6092100" cy="31485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rgbClr val="562457"/>
              </a:buClr>
              <a:buSzPts val="1800"/>
              <a:buFont typeface="Helvetica Neue"/>
              <a:buChar char="▪"/>
              <a:defRPr sz="1800">
                <a:solidFill>
                  <a:srgbClr val="181818"/>
                </a:solidFill>
                <a:latin typeface="Helvetica Neue"/>
                <a:ea typeface="Helvetica Neue"/>
                <a:cs typeface="Helvetica Neue"/>
                <a:sym typeface="Helvetica Neue"/>
              </a:defRPr>
            </a:lvl1pPr>
            <a:lvl2pPr marL="914400" lvl="1" indent="-342900">
              <a:spcBef>
                <a:spcPts val="0"/>
              </a:spcBef>
              <a:spcAft>
                <a:spcPts val="0"/>
              </a:spcAft>
              <a:buClr>
                <a:srgbClr val="562457"/>
              </a:buClr>
              <a:buSzPts val="1800"/>
              <a:buFont typeface="Helvetica Neue"/>
              <a:buChar char="▫"/>
              <a:defRPr sz="1800">
                <a:solidFill>
                  <a:srgbClr val="181818"/>
                </a:solidFill>
                <a:latin typeface="Helvetica Neue"/>
                <a:ea typeface="Helvetica Neue"/>
                <a:cs typeface="Helvetica Neue"/>
                <a:sym typeface="Helvetica Neue"/>
              </a:defRPr>
            </a:lvl2pPr>
            <a:lvl3pPr marL="1371600" lvl="2" indent="-342900">
              <a:spcBef>
                <a:spcPts val="0"/>
              </a:spcBef>
              <a:spcAft>
                <a:spcPts val="0"/>
              </a:spcAft>
              <a:buClr>
                <a:srgbClr val="562457"/>
              </a:buClr>
              <a:buSzPts val="1800"/>
              <a:buFont typeface="Helvetica Neue"/>
              <a:buChar char="▸"/>
              <a:defRPr sz="1800">
                <a:solidFill>
                  <a:srgbClr val="181818"/>
                </a:solidFill>
                <a:latin typeface="Helvetica Neue"/>
                <a:ea typeface="Helvetica Neue"/>
                <a:cs typeface="Helvetica Neue"/>
                <a:sym typeface="Helvetica Neue"/>
              </a:defRPr>
            </a:lvl3pPr>
            <a:lvl4pPr marL="1828800" lvl="3" indent="-342900">
              <a:spcBef>
                <a:spcPts val="0"/>
              </a:spcBef>
              <a:spcAft>
                <a:spcPts val="0"/>
              </a:spcAft>
              <a:buClr>
                <a:srgbClr val="562457"/>
              </a:buClr>
              <a:buSzPts val="1800"/>
              <a:buFont typeface="Helvetica Neue"/>
              <a:buChar char="▹"/>
              <a:defRPr sz="1800">
                <a:solidFill>
                  <a:srgbClr val="181818"/>
                </a:solidFill>
                <a:latin typeface="Helvetica Neue"/>
                <a:ea typeface="Helvetica Neue"/>
                <a:cs typeface="Helvetica Neue"/>
                <a:sym typeface="Helvetica Neue"/>
              </a:defRPr>
            </a:lvl4pPr>
            <a:lvl5pPr marL="2286000" lvl="4" indent="-342900">
              <a:spcBef>
                <a:spcPts val="0"/>
              </a:spcBef>
              <a:spcAft>
                <a:spcPts val="0"/>
              </a:spcAft>
              <a:buClr>
                <a:srgbClr val="562457"/>
              </a:buClr>
              <a:buSzPts val="1800"/>
              <a:buFont typeface="Helvetica Neue"/>
              <a:buChar char="▹"/>
              <a:defRPr sz="1800">
                <a:solidFill>
                  <a:srgbClr val="181818"/>
                </a:solidFill>
                <a:latin typeface="Helvetica Neue"/>
                <a:ea typeface="Helvetica Neue"/>
                <a:cs typeface="Helvetica Neue"/>
                <a:sym typeface="Helvetica Neue"/>
              </a:defRPr>
            </a:lvl5pPr>
            <a:lvl6pPr marL="2743200" lvl="5" indent="-342900">
              <a:spcBef>
                <a:spcPts val="0"/>
              </a:spcBef>
              <a:spcAft>
                <a:spcPts val="0"/>
              </a:spcAft>
              <a:buClr>
                <a:srgbClr val="562457"/>
              </a:buClr>
              <a:buSzPts val="1800"/>
              <a:buFont typeface="Helvetica Neue"/>
              <a:buChar char="▹"/>
              <a:defRPr sz="1800">
                <a:solidFill>
                  <a:srgbClr val="181818"/>
                </a:solidFill>
                <a:latin typeface="Helvetica Neue"/>
                <a:ea typeface="Helvetica Neue"/>
                <a:cs typeface="Helvetica Neue"/>
                <a:sym typeface="Helvetica Neue"/>
              </a:defRPr>
            </a:lvl6pPr>
            <a:lvl7pPr marL="3200400" lvl="6" indent="-342900">
              <a:spcBef>
                <a:spcPts val="0"/>
              </a:spcBef>
              <a:spcAft>
                <a:spcPts val="0"/>
              </a:spcAft>
              <a:buClr>
                <a:srgbClr val="562457"/>
              </a:buClr>
              <a:buSzPts val="1800"/>
              <a:buFont typeface="Helvetica Neue"/>
              <a:buChar char="▹"/>
              <a:defRPr sz="1800">
                <a:solidFill>
                  <a:srgbClr val="181818"/>
                </a:solidFill>
                <a:latin typeface="Helvetica Neue"/>
                <a:ea typeface="Helvetica Neue"/>
                <a:cs typeface="Helvetica Neue"/>
                <a:sym typeface="Helvetica Neue"/>
              </a:defRPr>
            </a:lvl7pPr>
            <a:lvl8pPr marL="3657600" lvl="7" indent="-342900">
              <a:spcBef>
                <a:spcPts val="0"/>
              </a:spcBef>
              <a:spcAft>
                <a:spcPts val="0"/>
              </a:spcAft>
              <a:buClr>
                <a:srgbClr val="562457"/>
              </a:buClr>
              <a:buSzPts val="1800"/>
              <a:buFont typeface="Helvetica Neue"/>
              <a:buChar char="▹"/>
              <a:defRPr sz="1800">
                <a:solidFill>
                  <a:srgbClr val="181818"/>
                </a:solidFill>
                <a:latin typeface="Helvetica Neue"/>
                <a:ea typeface="Helvetica Neue"/>
                <a:cs typeface="Helvetica Neue"/>
                <a:sym typeface="Helvetica Neue"/>
              </a:defRPr>
            </a:lvl8pPr>
            <a:lvl9pPr marL="4114800" lvl="8" indent="-342900">
              <a:spcBef>
                <a:spcPts val="0"/>
              </a:spcBef>
              <a:spcAft>
                <a:spcPts val="0"/>
              </a:spcAft>
              <a:buClr>
                <a:srgbClr val="562457"/>
              </a:buClr>
              <a:buSzPts val="1800"/>
              <a:buFont typeface="Helvetica Neue"/>
              <a:buChar char="▹"/>
              <a:defRPr sz="1800">
                <a:solidFill>
                  <a:srgbClr val="181818"/>
                </a:solidFill>
                <a:latin typeface="Helvetica Neue"/>
                <a:ea typeface="Helvetica Neue"/>
                <a:cs typeface="Helvetica Neue"/>
                <a:sym typeface="Helvetica Neue"/>
              </a:defRPr>
            </a:lvl9pPr>
          </a:lstStyle>
          <a:p>
            <a:endParaRPr/>
          </a:p>
        </p:txBody>
      </p:sp>
      <p:sp>
        <p:nvSpPr>
          <p:cNvPr id="8" name="Google Shape;8;p1"/>
          <p:cNvSpPr/>
          <p:nvPr/>
        </p:nvSpPr>
        <p:spPr>
          <a:xfrm flipH="1">
            <a:off x="8575069" y="4574175"/>
            <a:ext cx="569400" cy="569400"/>
          </a:xfrm>
          <a:prstGeom prst="rtTriangle">
            <a:avLst/>
          </a:prstGeom>
          <a:solidFill>
            <a:srgbClr val="8839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8" r:id="rId3"/>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r4ds.had.co.nz/exploratory-data-analysis.html"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r4ds.had.co.nz/" TargetMode="Externa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www.facebook.com/dataprofessor/" TargetMode="External"/><Relationship Id="rId2" Type="http://schemas.openxmlformats.org/officeDocument/2006/relationships/hyperlink" Target="https://www.youtube.com/channel/UCV8e2g4IWQqK71bbzGDEI4Q" TargetMode="Externa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2"/>
        <p:cNvGrpSpPr/>
        <p:nvPr/>
      </p:nvGrpSpPr>
      <p:grpSpPr>
        <a:xfrm>
          <a:off x="0" y="0"/>
          <a:ext cx="0" cy="0"/>
          <a:chOff x="0" y="0"/>
          <a:chExt cx="0" cy="0"/>
        </a:xfrm>
      </p:grpSpPr>
      <p:sp>
        <p:nvSpPr>
          <p:cNvPr id="73" name="Google Shape;73;p15"/>
          <p:cNvSpPr txBox="1">
            <a:spLocks noGrp="1"/>
          </p:cNvSpPr>
          <p:nvPr>
            <p:ph type="ctrTitle"/>
          </p:nvPr>
        </p:nvSpPr>
        <p:spPr>
          <a:xfrm>
            <a:off x="2925744" y="2171311"/>
            <a:ext cx="5412300" cy="1867632"/>
          </a:xfrm>
          <a:prstGeom prst="rect">
            <a:avLst/>
          </a:prstGeom>
        </p:spPr>
        <p:txBody>
          <a:bodyPr spcFirstLastPara="1" wrap="square" lIns="91425" tIns="91425" rIns="91425" bIns="91425" anchor="ctr" anchorCtr="0">
            <a:noAutofit/>
          </a:bodyPr>
          <a:lstStyle/>
          <a:p>
            <a:pPr lvl="0">
              <a:spcBef>
                <a:spcPts val="600"/>
              </a:spcBef>
            </a:pPr>
            <a:r>
              <a:rPr lang="en-US" sz="1800" dirty="0"/>
              <a:t>Chapters 7</a:t>
            </a:r>
            <a:br>
              <a:rPr lang="en-US" sz="1800" dirty="0"/>
            </a:br>
            <a:r>
              <a:rPr lang="en-US" sz="1800" dirty="0"/>
              <a:t>Exploratory Data Analysis – Pt 1</a:t>
            </a:r>
            <a:br>
              <a:rPr lang="en-US" sz="1800" dirty="0"/>
            </a:br>
            <a:r>
              <a:rPr lang="en-US" sz="1800" dirty="0">
                <a:solidFill>
                  <a:srgbClr val="000000"/>
                </a:solidFill>
              </a:rPr>
              <a:t>Follow along here:</a:t>
            </a:r>
            <a:br>
              <a:rPr lang="en-US" sz="1800" dirty="0">
                <a:solidFill>
                  <a:srgbClr val="000000"/>
                </a:solidFill>
              </a:rPr>
            </a:br>
            <a:r>
              <a:rPr lang="en-US" sz="1800" dirty="0">
                <a:hlinkClick r:id="rId3"/>
              </a:rPr>
              <a:t>https://r4ds.had.co.nz/exploratory-data-analysis.html</a:t>
            </a:r>
            <a:endParaRPr lang="en-US" sz="1800" dirty="0">
              <a:solidFill>
                <a:srgbClr val="000000"/>
              </a:solidFill>
            </a:endParaRPr>
          </a:p>
        </p:txBody>
      </p:sp>
      <p:sp>
        <p:nvSpPr>
          <p:cNvPr id="74" name="Google Shape;74;p15"/>
          <p:cNvSpPr txBox="1"/>
          <p:nvPr/>
        </p:nvSpPr>
        <p:spPr>
          <a:xfrm>
            <a:off x="497357" y="303560"/>
            <a:ext cx="4367700" cy="226818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pic>
        <p:nvPicPr>
          <p:cNvPr id="4" name="Google Shape;75;p15">
            <a:extLst>
              <a:ext uri="{FF2B5EF4-FFF2-40B4-BE49-F238E27FC236}">
                <a16:creationId xmlns:a16="http://schemas.microsoft.com/office/drawing/2014/main" id="{3B772B79-4631-45DA-B559-F2485BF1A847}"/>
              </a:ext>
            </a:extLst>
          </p:cNvPr>
          <p:cNvPicPr preferRelativeResize="0"/>
          <p:nvPr/>
        </p:nvPicPr>
        <p:blipFill>
          <a:blip r:embed="rId4">
            <a:alphaModFix/>
          </a:blip>
          <a:stretch>
            <a:fillRect/>
          </a:stretch>
        </p:blipFill>
        <p:spPr>
          <a:xfrm>
            <a:off x="319007" y="447575"/>
            <a:ext cx="2362200" cy="3659734"/>
          </a:xfrm>
          <a:prstGeom prst="rect">
            <a:avLst/>
          </a:prstGeom>
          <a:noFill/>
          <a:ln>
            <a:noFill/>
          </a:ln>
        </p:spPr>
      </p:pic>
      <p:sp>
        <p:nvSpPr>
          <p:cNvPr id="3" name="TextBox 2">
            <a:extLst>
              <a:ext uri="{FF2B5EF4-FFF2-40B4-BE49-F238E27FC236}">
                <a16:creationId xmlns:a16="http://schemas.microsoft.com/office/drawing/2014/main" id="{729E3414-ED4C-44E6-BED5-0ECA4FC452FF}"/>
              </a:ext>
            </a:extLst>
          </p:cNvPr>
          <p:cNvSpPr txBox="1"/>
          <p:nvPr/>
        </p:nvSpPr>
        <p:spPr>
          <a:xfrm>
            <a:off x="385078" y="4107309"/>
            <a:ext cx="3204673" cy="276999"/>
          </a:xfrm>
          <a:prstGeom prst="rect">
            <a:avLst/>
          </a:prstGeom>
          <a:noFill/>
        </p:spPr>
        <p:txBody>
          <a:bodyPr wrap="square" rtlCol="0">
            <a:spAutoFit/>
          </a:bodyPr>
          <a:lstStyle/>
          <a:p>
            <a:r>
              <a:rPr lang="en-US" sz="1200" dirty="0">
                <a:hlinkClick r:id="rId5"/>
              </a:rPr>
              <a:t>Source:https://r4ds.had.co.nz/</a:t>
            </a:r>
            <a:endParaRPr lang="en-US" sz="1200" dirty="0"/>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Bef>
                <a:spcPts val="200"/>
              </a:spcBef>
              <a:spcAft>
                <a:spcPts val="400"/>
              </a:spcAft>
            </a:pPr>
            <a:r>
              <a:rPr lang="en-US" dirty="0"/>
              <a:t>To examine the distribution of a categorical variable, use a bar chart.</a:t>
            </a:r>
          </a:p>
          <a:p>
            <a:pPr>
              <a:spcBef>
                <a:spcPts val="200"/>
              </a:spcBef>
              <a:spcAft>
                <a:spcPts val="400"/>
              </a:spcAft>
            </a:pPr>
            <a:r>
              <a:rPr lang="en-US" dirty="0">
                <a:solidFill>
                  <a:srgbClr val="00B050"/>
                </a:solidFill>
              </a:rPr>
              <a:t>ggplot(data = diamonds) +</a:t>
            </a:r>
            <a:br>
              <a:rPr lang="en-US" dirty="0">
                <a:solidFill>
                  <a:srgbClr val="00B050"/>
                </a:solidFill>
              </a:rPr>
            </a:br>
            <a:r>
              <a:rPr lang="en-US" dirty="0">
                <a:solidFill>
                  <a:srgbClr val="00B050"/>
                </a:solidFill>
              </a:rPr>
              <a:t>  geom_bar(mapping = aes(x = cut))</a:t>
            </a:r>
          </a:p>
          <a:p>
            <a:pPr>
              <a:spcBef>
                <a:spcPts val="200"/>
              </a:spcBef>
              <a:spcAft>
                <a:spcPts val="400"/>
              </a:spcAft>
            </a:pPr>
            <a:endParaRPr lang="en-US" dirty="0"/>
          </a:p>
        </p:txBody>
      </p:sp>
      <p:pic>
        <p:nvPicPr>
          <p:cNvPr id="6" name="Picture 5">
            <a:extLst>
              <a:ext uri="{FF2B5EF4-FFF2-40B4-BE49-F238E27FC236}">
                <a16:creationId xmlns:a16="http://schemas.microsoft.com/office/drawing/2014/main" id="{6329D531-3A84-4629-93AF-545A574CA520}"/>
              </a:ext>
            </a:extLst>
          </p:cNvPr>
          <p:cNvPicPr>
            <a:picLocks noChangeAspect="1"/>
          </p:cNvPicPr>
          <p:nvPr/>
        </p:nvPicPr>
        <p:blipFill rotWithShape="1">
          <a:blip r:embed="rId3"/>
          <a:srcRect l="27877" t="28692" r="44444" b="16509"/>
          <a:stretch/>
        </p:blipFill>
        <p:spPr>
          <a:xfrm>
            <a:off x="5288436" y="1929368"/>
            <a:ext cx="2733774" cy="3044554"/>
          </a:xfrm>
          <a:prstGeom prst="rect">
            <a:avLst/>
          </a:prstGeom>
        </p:spPr>
      </p:pic>
    </p:spTree>
    <p:extLst>
      <p:ext uri="{BB962C8B-B14F-4D97-AF65-F5344CB8AC3E}">
        <p14:creationId xmlns:p14="http://schemas.microsoft.com/office/powerpoint/2010/main" val="3706813577"/>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Bef>
                <a:spcPts val="200"/>
              </a:spcBef>
              <a:spcAft>
                <a:spcPts val="400"/>
              </a:spcAft>
            </a:pPr>
            <a:r>
              <a:rPr lang="en-US" dirty="0"/>
              <a:t>The height of the bars displays how many observations occurred with each x value. </a:t>
            </a:r>
          </a:p>
          <a:p>
            <a:pPr>
              <a:spcBef>
                <a:spcPts val="200"/>
              </a:spcBef>
              <a:spcAft>
                <a:spcPts val="400"/>
              </a:spcAft>
            </a:pPr>
            <a:r>
              <a:rPr lang="en-US" dirty="0"/>
              <a:t>You can compute these values manually with </a:t>
            </a:r>
            <a:r>
              <a:rPr lang="en-US" dirty="0">
                <a:solidFill>
                  <a:srgbClr val="00B050"/>
                </a:solidFill>
              </a:rPr>
              <a:t>dplyr::count()</a:t>
            </a:r>
          </a:p>
          <a:p>
            <a:pPr>
              <a:spcBef>
                <a:spcPts val="200"/>
              </a:spcBef>
              <a:spcAft>
                <a:spcPts val="400"/>
              </a:spcAft>
            </a:pPr>
            <a:endParaRPr lang="en-US" dirty="0">
              <a:solidFill>
                <a:srgbClr val="00B050"/>
              </a:solidFill>
            </a:endParaRPr>
          </a:p>
          <a:p>
            <a:pPr>
              <a:spcBef>
                <a:spcPts val="200"/>
              </a:spcBef>
              <a:spcAft>
                <a:spcPts val="400"/>
              </a:spcAft>
            </a:pPr>
            <a:r>
              <a:rPr lang="en-US" dirty="0">
                <a:solidFill>
                  <a:srgbClr val="00B0F0"/>
                </a:solidFill>
              </a:rPr>
              <a:t>Diamonds</a:t>
            </a:r>
            <a:r>
              <a:rPr lang="en-US" dirty="0">
                <a:solidFill>
                  <a:srgbClr val="00B050"/>
                </a:solidFill>
              </a:rPr>
              <a:t> </a:t>
            </a:r>
            <a:r>
              <a:rPr lang="en-US" dirty="0">
                <a:solidFill>
                  <a:schemeClr val="tx1"/>
                </a:solidFill>
              </a:rPr>
              <a:t>%&gt;%</a:t>
            </a:r>
            <a:br>
              <a:rPr lang="en-US" dirty="0">
                <a:solidFill>
                  <a:srgbClr val="00B050"/>
                </a:solidFill>
              </a:rPr>
            </a:br>
            <a:r>
              <a:rPr lang="en-US" dirty="0">
                <a:solidFill>
                  <a:srgbClr val="00B050"/>
                </a:solidFill>
              </a:rPr>
              <a:t>  </a:t>
            </a:r>
            <a:r>
              <a:rPr lang="en-US" b="1" dirty="0">
                <a:solidFill>
                  <a:srgbClr val="00B050"/>
                </a:solidFill>
              </a:rPr>
              <a:t>count</a:t>
            </a:r>
            <a:r>
              <a:rPr lang="en-US" dirty="0">
                <a:solidFill>
                  <a:srgbClr val="00B0F0"/>
                </a:solidFill>
              </a:rPr>
              <a:t>(cut)</a:t>
            </a:r>
          </a:p>
          <a:p>
            <a:pPr>
              <a:spcBef>
                <a:spcPts val="200"/>
              </a:spcBef>
              <a:spcAft>
                <a:spcPts val="400"/>
              </a:spcAft>
            </a:pPr>
            <a:endParaRPr lang="en-US" dirty="0"/>
          </a:p>
        </p:txBody>
      </p:sp>
      <p:pic>
        <p:nvPicPr>
          <p:cNvPr id="2" name="Picture 1">
            <a:extLst>
              <a:ext uri="{FF2B5EF4-FFF2-40B4-BE49-F238E27FC236}">
                <a16:creationId xmlns:a16="http://schemas.microsoft.com/office/drawing/2014/main" id="{CE0E49C3-7270-434A-A0A7-9E56EC753215}"/>
              </a:ext>
            </a:extLst>
          </p:cNvPr>
          <p:cNvPicPr>
            <a:picLocks noChangeAspect="1"/>
          </p:cNvPicPr>
          <p:nvPr/>
        </p:nvPicPr>
        <p:blipFill rotWithShape="1">
          <a:blip r:embed="rId3"/>
          <a:srcRect l="1686" t="67532" r="83718" b="12490"/>
          <a:stretch/>
        </p:blipFill>
        <p:spPr>
          <a:xfrm>
            <a:off x="4076570" y="2730771"/>
            <a:ext cx="2856321" cy="2199029"/>
          </a:xfrm>
          <a:prstGeom prst="rect">
            <a:avLst/>
          </a:prstGeom>
          <a:ln w="6350">
            <a:solidFill>
              <a:schemeClr val="tx1"/>
            </a:solidFill>
          </a:ln>
        </p:spPr>
      </p:pic>
    </p:spTree>
    <p:extLst>
      <p:ext uri="{BB962C8B-B14F-4D97-AF65-F5344CB8AC3E}">
        <p14:creationId xmlns:p14="http://schemas.microsoft.com/office/powerpoint/2010/main" val="1068940231"/>
      </p:ext>
    </p:extLst>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Bef>
                <a:spcPts val="200"/>
              </a:spcBef>
              <a:spcAft>
                <a:spcPts val="400"/>
              </a:spcAft>
            </a:pPr>
            <a:r>
              <a:rPr lang="en-US" dirty="0"/>
              <a:t>A variable is </a:t>
            </a:r>
            <a:r>
              <a:rPr lang="en-US" b="1" dirty="0"/>
              <a:t>continuous</a:t>
            </a:r>
            <a:r>
              <a:rPr lang="en-US" dirty="0"/>
              <a:t> if it can take any of an infinite set of ordered values. </a:t>
            </a:r>
          </a:p>
          <a:p>
            <a:pPr>
              <a:spcBef>
                <a:spcPts val="200"/>
              </a:spcBef>
              <a:spcAft>
                <a:spcPts val="400"/>
              </a:spcAft>
            </a:pPr>
            <a:r>
              <a:rPr lang="en-US" dirty="0"/>
              <a:t>Numbers and date-times are two examples of continuous variables.</a:t>
            </a:r>
          </a:p>
          <a:p>
            <a:pPr marL="114300" indent="0">
              <a:spcBef>
                <a:spcPts val="200"/>
              </a:spcBef>
              <a:spcAft>
                <a:spcPts val="400"/>
              </a:spcAft>
              <a:buNone/>
            </a:pPr>
            <a:endParaRPr lang="en-US" dirty="0"/>
          </a:p>
        </p:txBody>
      </p:sp>
    </p:spTree>
    <p:extLst>
      <p:ext uri="{BB962C8B-B14F-4D97-AF65-F5344CB8AC3E}">
        <p14:creationId xmlns:p14="http://schemas.microsoft.com/office/powerpoint/2010/main" val="1618038496"/>
      </p:ext>
    </p:extLst>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Bef>
                <a:spcPts val="200"/>
              </a:spcBef>
              <a:spcAft>
                <a:spcPts val="400"/>
              </a:spcAft>
            </a:pPr>
            <a:r>
              <a:rPr lang="en-US" dirty="0"/>
              <a:t> To examine the distribution of a continuous variable, use a histogram:</a:t>
            </a:r>
            <a:endParaRPr lang="en-US" dirty="0">
              <a:solidFill>
                <a:srgbClr val="00B050"/>
              </a:solidFill>
            </a:endParaRPr>
          </a:p>
          <a:p>
            <a:pPr marL="114300" indent="0">
              <a:spcBef>
                <a:spcPts val="200"/>
              </a:spcBef>
              <a:spcAft>
                <a:spcPts val="400"/>
              </a:spcAft>
              <a:buNone/>
            </a:pPr>
            <a:endParaRPr lang="en-US" dirty="0"/>
          </a:p>
          <a:p>
            <a:pPr marL="114300" indent="0">
              <a:spcBef>
                <a:spcPts val="200"/>
              </a:spcBef>
              <a:spcAft>
                <a:spcPts val="400"/>
              </a:spcAft>
              <a:buNone/>
            </a:pPr>
            <a:r>
              <a:rPr lang="en-US" dirty="0"/>
              <a:t>ggplot(data = diamonds) +</a:t>
            </a:r>
          </a:p>
          <a:p>
            <a:pPr marL="114300" indent="0">
              <a:spcBef>
                <a:spcPts val="200"/>
              </a:spcBef>
              <a:spcAft>
                <a:spcPts val="400"/>
              </a:spcAft>
              <a:buNone/>
            </a:pPr>
            <a:r>
              <a:rPr lang="en-US" dirty="0"/>
              <a:t>  geom_histogram(mapping = aes(x = carat), binwidth = 0.5)</a:t>
            </a:r>
          </a:p>
        </p:txBody>
      </p:sp>
    </p:spTree>
    <p:extLst>
      <p:ext uri="{BB962C8B-B14F-4D97-AF65-F5344CB8AC3E}">
        <p14:creationId xmlns:p14="http://schemas.microsoft.com/office/powerpoint/2010/main" val="2343343119"/>
      </p:ext>
    </p:extLst>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Bef>
                <a:spcPts val="200"/>
              </a:spcBef>
              <a:spcAft>
                <a:spcPts val="400"/>
              </a:spcAft>
            </a:pPr>
            <a:r>
              <a:rPr lang="en-US" dirty="0"/>
              <a:t> To examine the distribution of a continuous variable, use a histogram:</a:t>
            </a:r>
            <a:endParaRPr lang="en-US" dirty="0">
              <a:solidFill>
                <a:srgbClr val="00B050"/>
              </a:solidFill>
            </a:endParaRPr>
          </a:p>
          <a:p>
            <a:pPr marL="114300" indent="0">
              <a:spcBef>
                <a:spcPts val="200"/>
              </a:spcBef>
              <a:spcAft>
                <a:spcPts val="400"/>
              </a:spcAft>
              <a:buNone/>
            </a:pPr>
            <a:endParaRPr lang="en-US" dirty="0"/>
          </a:p>
        </p:txBody>
      </p:sp>
      <p:pic>
        <p:nvPicPr>
          <p:cNvPr id="5" name="Picture 4">
            <a:extLst>
              <a:ext uri="{FF2B5EF4-FFF2-40B4-BE49-F238E27FC236}">
                <a16:creationId xmlns:a16="http://schemas.microsoft.com/office/drawing/2014/main" id="{F68AD584-89BF-4893-8F7B-E6BBA54EF1D2}"/>
              </a:ext>
            </a:extLst>
          </p:cNvPr>
          <p:cNvPicPr>
            <a:picLocks noChangeAspect="1"/>
          </p:cNvPicPr>
          <p:nvPr/>
        </p:nvPicPr>
        <p:blipFill rotWithShape="1">
          <a:blip r:embed="rId3"/>
          <a:srcRect l="39587" t="44536" r="29782" b="12944"/>
          <a:stretch/>
        </p:blipFill>
        <p:spPr>
          <a:xfrm>
            <a:off x="1248528" y="2036188"/>
            <a:ext cx="3898507" cy="3044007"/>
          </a:xfrm>
          <a:prstGeom prst="rect">
            <a:avLst/>
          </a:prstGeom>
          <a:ln w="9525">
            <a:solidFill>
              <a:schemeClr val="tx1"/>
            </a:solidFill>
          </a:ln>
        </p:spPr>
      </p:pic>
    </p:spTree>
    <p:extLst>
      <p:ext uri="{BB962C8B-B14F-4D97-AF65-F5344CB8AC3E}">
        <p14:creationId xmlns:p14="http://schemas.microsoft.com/office/powerpoint/2010/main" val="2246672250"/>
      </p:ext>
    </p:extLst>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Bef>
                <a:spcPts val="200"/>
              </a:spcBef>
              <a:spcAft>
                <a:spcPts val="400"/>
              </a:spcAft>
            </a:pPr>
            <a:r>
              <a:rPr lang="en-US" dirty="0"/>
              <a:t> You can compute this by hand by combining </a:t>
            </a:r>
            <a:r>
              <a:rPr lang="en-US" b="1" dirty="0">
                <a:solidFill>
                  <a:srgbClr val="0070C0"/>
                </a:solidFill>
              </a:rPr>
              <a:t>dplyr::count() </a:t>
            </a:r>
            <a:r>
              <a:rPr lang="en-US" dirty="0"/>
              <a:t>and </a:t>
            </a:r>
            <a:br>
              <a:rPr lang="en-US" dirty="0"/>
            </a:br>
            <a:r>
              <a:rPr lang="en-US" b="1" dirty="0">
                <a:solidFill>
                  <a:srgbClr val="0070C0"/>
                </a:solidFill>
              </a:rPr>
              <a:t>ggplot2::cut_width():</a:t>
            </a:r>
          </a:p>
          <a:p>
            <a:pPr>
              <a:spcBef>
                <a:spcPts val="200"/>
              </a:spcBef>
              <a:spcAft>
                <a:spcPts val="400"/>
              </a:spcAft>
            </a:pPr>
            <a:endParaRPr lang="en-US" b="1" dirty="0">
              <a:solidFill>
                <a:srgbClr val="0070C0"/>
              </a:solidFill>
            </a:endParaRPr>
          </a:p>
          <a:p>
            <a:pPr>
              <a:spcBef>
                <a:spcPts val="200"/>
              </a:spcBef>
              <a:spcAft>
                <a:spcPts val="400"/>
              </a:spcAft>
            </a:pPr>
            <a:r>
              <a:rPr lang="en-US" b="1" dirty="0">
                <a:solidFill>
                  <a:srgbClr val="0070C0"/>
                </a:solidFill>
              </a:rPr>
              <a:t>diamonds %&gt;%</a:t>
            </a:r>
            <a:br>
              <a:rPr lang="en-US" b="1" dirty="0">
                <a:solidFill>
                  <a:srgbClr val="0070C0"/>
                </a:solidFill>
              </a:rPr>
            </a:br>
            <a:r>
              <a:rPr lang="en-US" b="1" dirty="0">
                <a:solidFill>
                  <a:srgbClr val="0070C0"/>
                </a:solidFill>
              </a:rPr>
              <a:t>  count(cut_width(carat, 0.5))</a:t>
            </a:r>
          </a:p>
        </p:txBody>
      </p:sp>
      <p:pic>
        <p:nvPicPr>
          <p:cNvPr id="2" name="Picture 1">
            <a:extLst>
              <a:ext uri="{FF2B5EF4-FFF2-40B4-BE49-F238E27FC236}">
                <a16:creationId xmlns:a16="http://schemas.microsoft.com/office/drawing/2014/main" id="{0C869F39-58DB-4E39-A9E9-105C5BB84AD3}"/>
              </a:ext>
            </a:extLst>
          </p:cNvPr>
          <p:cNvPicPr>
            <a:picLocks noChangeAspect="1"/>
          </p:cNvPicPr>
          <p:nvPr/>
        </p:nvPicPr>
        <p:blipFill rotWithShape="1">
          <a:blip r:embed="rId3"/>
          <a:srcRect l="1868" t="58648" r="80309" b="12761"/>
          <a:stretch/>
        </p:blipFill>
        <p:spPr>
          <a:xfrm>
            <a:off x="4901938" y="2132850"/>
            <a:ext cx="3148553" cy="2841072"/>
          </a:xfrm>
          <a:prstGeom prst="rect">
            <a:avLst/>
          </a:prstGeom>
          <a:ln w="9525">
            <a:solidFill>
              <a:schemeClr val="tx1"/>
            </a:solidFill>
          </a:ln>
        </p:spPr>
      </p:pic>
    </p:spTree>
    <p:extLst>
      <p:ext uri="{BB962C8B-B14F-4D97-AF65-F5344CB8AC3E}">
        <p14:creationId xmlns:p14="http://schemas.microsoft.com/office/powerpoint/2010/main" val="1310189273"/>
      </p:ext>
    </p:extLst>
  </p:cSld>
  <p:clrMapOvr>
    <a:masterClrMapping/>
  </p:clrMapOvr>
  <p:transition>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Bef>
                <a:spcPts val="200"/>
              </a:spcBef>
              <a:spcAft>
                <a:spcPts val="400"/>
              </a:spcAft>
            </a:pPr>
            <a:r>
              <a:rPr lang="en-US" dirty="0"/>
              <a:t>A histogram divides the x-axis into equally spaced bins, and then uses the height of a bar to display the number of observations that fall in each bin.</a:t>
            </a:r>
          </a:p>
          <a:p>
            <a:pPr>
              <a:spcBef>
                <a:spcPts val="200"/>
              </a:spcBef>
              <a:spcAft>
                <a:spcPts val="400"/>
              </a:spcAft>
            </a:pPr>
            <a:r>
              <a:rPr lang="en-US" dirty="0"/>
              <a:t>You can set the width of the intervals in a histogram with the </a:t>
            </a:r>
            <a:r>
              <a:rPr lang="en-US" b="1" dirty="0">
                <a:solidFill>
                  <a:srgbClr val="0070C0"/>
                </a:solidFill>
              </a:rPr>
              <a:t>binwidth</a:t>
            </a:r>
            <a:r>
              <a:rPr lang="en-US" dirty="0"/>
              <a:t> argument. This is measured in the units of the x variable.</a:t>
            </a:r>
          </a:p>
          <a:p>
            <a:pPr>
              <a:spcBef>
                <a:spcPts val="200"/>
              </a:spcBef>
              <a:spcAft>
                <a:spcPts val="400"/>
              </a:spcAft>
            </a:pPr>
            <a:br>
              <a:rPr lang="en-US" dirty="0"/>
            </a:br>
            <a:endParaRPr lang="en-US" b="1" dirty="0">
              <a:solidFill>
                <a:srgbClr val="0070C0"/>
              </a:solidFill>
            </a:endParaRPr>
          </a:p>
        </p:txBody>
      </p:sp>
    </p:spTree>
    <p:extLst>
      <p:ext uri="{BB962C8B-B14F-4D97-AF65-F5344CB8AC3E}">
        <p14:creationId xmlns:p14="http://schemas.microsoft.com/office/powerpoint/2010/main" val="2083747532"/>
      </p:ext>
    </p:extLst>
  </p:cSld>
  <p:clrMapOvr>
    <a:masterClrMapping/>
  </p:clrMapOvr>
  <p:transition>
    <p:fade thruBlk="1"/>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Bef>
                <a:spcPts val="200"/>
              </a:spcBef>
              <a:spcAft>
                <a:spcPts val="400"/>
              </a:spcAft>
            </a:pPr>
            <a:r>
              <a:rPr lang="en-US" dirty="0"/>
              <a:t>You should always explore a variety of binwidths when working with histograms, as different binwidths can reveal different patterns.</a:t>
            </a:r>
          </a:p>
          <a:p>
            <a:pPr>
              <a:spcBef>
                <a:spcPts val="200"/>
              </a:spcBef>
              <a:spcAft>
                <a:spcPts val="400"/>
              </a:spcAft>
            </a:pPr>
            <a:r>
              <a:rPr lang="en-US" dirty="0">
                <a:solidFill>
                  <a:schemeClr val="tx1"/>
                </a:solidFill>
              </a:rPr>
              <a:t>Lets look at the same information, but at diamonds less than 3 carats, and using a smaller binwidth.</a:t>
            </a:r>
          </a:p>
        </p:txBody>
      </p:sp>
    </p:spTree>
    <p:extLst>
      <p:ext uri="{BB962C8B-B14F-4D97-AF65-F5344CB8AC3E}">
        <p14:creationId xmlns:p14="http://schemas.microsoft.com/office/powerpoint/2010/main" val="2674139258"/>
      </p:ext>
    </p:extLst>
  </p:cSld>
  <p:clrMapOvr>
    <a:masterClrMapping/>
  </p:clrMapOvr>
  <p:transition>
    <p:fade thruBlk="1"/>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marL="114300" indent="0">
              <a:spcAft>
                <a:spcPts val="400"/>
              </a:spcAft>
              <a:buNone/>
            </a:pPr>
            <a:r>
              <a:rPr lang="en-US" b="1" dirty="0">
                <a:solidFill>
                  <a:srgbClr val="0070C0"/>
                </a:solidFill>
              </a:rPr>
              <a:t>smaller &lt;- diamonds %&gt;%</a:t>
            </a:r>
            <a:br>
              <a:rPr lang="en-US" b="1" dirty="0">
                <a:solidFill>
                  <a:srgbClr val="0070C0"/>
                </a:solidFill>
              </a:rPr>
            </a:br>
            <a:r>
              <a:rPr lang="en-US" b="1" dirty="0">
                <a:solidFill>
                  <a:srgbClr val="0070C0"/>
                </a:solidFill>
              </a:rPr>
              <a:t>  filter(carat &lt;3)</a:t>
            </a:r>
          </a:p>
          <a:p>
            <a:pPr marL="114300" indent="0">
              <a:spcAft>
                <a:spcPts val="400"/>
              </a:spcAft>
              <a:buNone/>
            </a:pPr>
            <a:br>
              <a:rPr lang="en-US" b="1" dirty="0">
                <a:solidFill>
                  <a:srgbClr val="0070C0"/>
                </a:solidFill>
              </a:rPr>
            </a:br>
            <a:r>
              <a:rPr lang="en-US" b="1" dirty="0">
                <a:solidFill>
                  <a:srgbClr val="0070C0"/>
                </a:solidFill>
              </a:rPr>
              <a:t>ggplot(data =  smaller, mapping = aes(x =  carat)) +</a:t>
            </a:r>
            <a:br>
              <a:rPr lang="en-US" b="1" dirty="0">
                <a:solidFill>
                  <a:srgbClr val="0070C0"/>
                </a:solidFill>
              </a:rPr>
            </a:br>
            <a:r>
              <a:rPr lang="en-US" b="1" dirty="0">
                <a:solidFill>
                  <a:srgbClr val="0070C0"/>
                </a:solidFill>
              </a:rPr>
              <a:t>  geom_histogram(binwidth = 0.1)</a:t>
            </a:r>
          </a:p>
        </p:txBody>
      </p:sp>
    </p:spTree>
    <p:extLst>
      <p:ext uri="{BB962C8B-B14F-4D97-AF65-F5344CB8AC3E}">
        <p14:creationId xmlns:p14="http://schemas.microsoft.com/office/powerpoint/2010/main" val="3865483469"/>
      </p:ext>
    </p:extLst>
  </p:cSld>
  <p:clrMapOvr>
    <a:masterClrMapping/>
  </p:clrMapOvr>
  <p:transition>
    <p:fade thruBlk="1"/>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p:txBody>
      </p:sp>
      <p:pic>
        <p:nvPicPr>
          <p:cNvPr id="2" name="Picture 1">
            <a:extLst>
              <a:ext uri="{FF2B5EF4-FFF2-40B4-BE49-F238E27FC236}">
                <a16:creationId xmlns:a16="http://schemas.microsoft.com/office/drawing/2014/main" id="{0EF86F5F-3C78-462F-84E6-B280449E6A06}"/>
              </a:ext>
            </a:extLst>
          </p:cNvPr>
          <p:cNvPicPr>
            <a:picLocks noChangeAspect="1"/>
          </p:cNvPicPr>
          <p:nvPr/>
        </p:nvPicPr>
        <p:blipFill rotWithShape="1">
          <a:blip r:embed="rId3"/>
          <a:srcRect l="34227" t="47469" r="39588" b="8546"/>
          <a:stretch/>
        </p:blipFill>
        <p:spPr>
          <a:xfrm>
            <a:off x="838987" y="1393398"/>
            <a:ext cx="3619893" cy="3420370"/>
          </a:xfrm>
          <a:prstGeom prst="rect">
            <a:avLst/>
          </a:prstGeom>
        </p:spPr>
      </p:pic>
    </p:spTree>
    <p:extLst>
      <p:ext uri="{BB962C8B-B14F-4D97-AF65-F5344CB8AC3E}">
        <p14:creationId xmlns:p14="http://schemas.microsoft.com/office/powerpoint/2010/main" val="507333116"/>
      </p:ext>
    </p:extLst>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3791242"/>
          </a:xfrm>
        </p:spPr>
        <p:txBody>
          <a:bodyPr/>
          <a:lstStyle/>
          <a:p>
            <a:pPr marL="114300" indent="0">
              <a:buNone/>
            </a:pPr>
            <a:r>
              <a:rPr lang="en-US" b="1" dirty="0">
                <a:solidFill>
                  <a:srgbClr val="7030A0"/>
                </a:solidFill>
              </a:rPr>
              <a:t>Introduction</a:t>
            </a:r>
            <a:br>
              <a:rPr lang="en-US" b="1" dirty="0">
                <a:solidFill>
                  <a:srgbClr val="7030A0"/>
                </a:solidFill>
              </a:rPr>
            </a:br>
            <a:endParaRPr lang="en-US" b="1" dirty="0">
              <a:solidFill>
                <a:srgbClr val="7030A0"/>
              </a:solidFill>
            </a:endParaRPr>
          </a:p>
          <a:p>
            <a:pPr marL="114300" indent="0">
              <a:buNone/>
            </a:pPr>
            <a:r>
              <a:rPr lang="en-US" dirty="0"/>
              <a:t>Exploratory Data Analysis is an iterative process that helps you to:</a:t>
            </a:r>
            <a:br>
              <a:rPr lang="en-US" dirty="0"/>
            </a:br>
            <a:br>
              <a:rPr lang="en-US" dirty="0"/>
            </a:br>
            <a:r>
              <a:rPr lang="en-US" dirty="0"/>
              <a:t>1. Generate questions about your data.</a:t>
            </a:r>
          </a:p>
          <a:p>
            <a:pPr marL="114300" indent="0">
              <a:buNone/>
            </a:pPr>
            <a:r>
              <a:rPr lang="en-US" dirty="0"/>
              <a:t>2. Search for answers by visualizing, transforming, and modelling your data.</a:t>
            </a:r>
          </a:p>
          <a:p>
            <a:pPr marL="114300" indent="0">
              <a:buNone/>
            </a:pPr>
            <a:r>
              <a:rPr lang="en-US" dirty="0"/>
              <a:t>3. Use what you learn to refine your questions and/or generate new questions.</a:t>
            </a:r>
          </a:p>
        </p:txBody>
      </p:sp>
    </p:spTree>
    <p:extLst>
      <p:ext uri="{BB962C8B-B14F-4D97-AF65-F5344CB8AC3E}">
        <p14:creationId xmlns:p14="http://schemas.microsoft.com/office/powerpoint/2010/main" val="858717509"/>
      </p:ext>
    </p:extLst>
  </p:cSld>
  <p:clrMapOvr>
    <a:masterClrMapping/>
  </p:clrMapOvr>
  <p:transition>
    <p:fade thruBlk="1"/>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Aft>
                <a:spcPts val="400"/>
              </a:spcAft>
            </a:pPr>
            <a:r>
              <a:rPr lang="en-US" dirty="0">
                <a:solidFill>
                  <a:schemeClr val="tx1"/>
                </a:solidFill>
              </a:rPr>
              <a:t>You can </a:t>
            </a:r>
            <a:r>
              <a:rPr lang="en-US" dirty="0"/>
              <a:t>overlay multiple histograms in the same plot, by using </a:t>
            </a:r>
            <a:r>
              <a:rPr lang="en-US" b="1" dirty="0">
                <a:solidFill>
                  <a:srgbClr val="0070C0"/>
                </a:solidFill>
              </a:rPr>
              <a:t>geom_freqpoly() </a:t>
            </a:r>
            <a:r>
              <a:rPr lang="en-US" dirty="0"/>
              <a:t>instead of </a:t>
            </a:r>
            <a:r>
              <a:rPr lang="en-US" b="1" dirty="0">
                <a:solidFill>
                  <a:srgbClr val="0070C0"/>
                </a:solidFill>
              </a:rPr>
              <a:t>geom_histogram()</a:t>
            </a:r>
            <a:r>
              <a:rPr lang="en-US" dirty="0">
                <a:solidFill>
                  <a:schemeClr val="tx1"/>
                </a:solidFill>
              </a:rPr>
              <a:t>. </a:t>
            </a:r>
          </a:p>
          <a:p>
            <a:pPr>
              <a:spcAft>
                <a:spcPts val="400"/>
              </a:spcAft>
            </a:pPr>
            <a:r>
              <a:rPr lang="en-US" dirty="0"/>
              <a:t>Instead of displaying the counts with bars, uses lines instead. It’s much easier to understand overlapping lines than bars.</a:t>
            </a:r>
            <a:br>
              <a:rPr lang="en-US" dirty="0"/>
            </a:br>
            <a:endParaRPr lang="en-US" dirty="0">
              <a:solidFill>
                <a:schemeClr val="tx1"/>
              </a:solidFill>
            </a:endParaRPr>
          </a:p>
        </p:txBody>
      </p:sp>
    </p:spTree>
    <p:extLst>
      <p:ext uri="{BB962C8B-B14F-4D97-AF65-F5344CB8AC3E}">
        <p14:creationId xmlns:p14="http://schemas.microsoft.com/office/powerpoint/2010/main" val="1023417348"/>
      </p:ext>
    </p:extLst>
  </p:cSld>
  <p:clrMapOvr>
    <a:masterClrMapping/>
  </p:clrMapOvr>
  <p:transition>
    <p:fade thruBlk="1"/>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marL="114300" indent="0">
              <a:spcAft>
                <a:spcPts val="400"/>
              </a:spcAft>
              <a:buNone/>
            </a:pPr>
            <a:r>
              <a:rPr lang="en-US" b="1" dirty="0">
                <a:solidFill>
                  <a:srgbClr val="0070C0"/>
                </a:solidFill>
              </a:rPr>
              <a:t>ggplot(data = smaller, mapping = aes(x = carat, color = cut)) +</a:t>
            </a:r>
            <a:br>
              <a:rPr lang="en-US" b="1" dirty="0">
                <a:solidFill>
                  <a:srgbClr val="0070C0"/>
                </a:solidFill>
              </a:rPr>
            </a:br>
            <a:r>
              <a:rPr lang="en-US" b="1" dirty="0">
                <a:solidFill>
                  <a:srgbClr val="0070C0"/>
                </a:solidFill>
              </a:rPr>
              <a:t>  geom_freqpoly(binwidth =  0.1)</a:t>
            </a:r>
          </a:p>
        </p:txBody>
      </p:sp>
    </p:spTree>
    <p:extLst>
      <p:ext uri="{BB962C8B-B14F-4D97-AF65-F5344CB8AC3E}">
        <p14:creationId xmlns:p14="http://schemas.microsoft.com/office/powerpoint/2010/main" val="2973387000"/>
      </p:ext>
    </p:extLst>
  </p:cSld>
  <p:clrMapOvr>
    <a:masterClrMapping/>
  </p:clrMapOvr>
  <p:transition>
    <p:fade thruBlk="1"/>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br>
              <a:rPr lang="en-US" dirty="0">
                <a:solidFill>
                  <a:schemeClr val="tx1"/>
                </a:solidFill>
              </a:rPr>
            </a:br>
            <a:endParaRPr lang="en-US" dirty="0">
              <a:solidFill>
                <a:schemeClr val="tx1"/>
              </a:solidFill>
            </a:endParaRPr>
          </a:p>
        </p:txBody>
      </p:sp>
      <p:pic>
        <p:nvPicPr>
          <p:cNvPr id="5" name="Picture 4">
            <a:extLst>
              <a:ext uri="{FF2B5EF4-FFF2-40B4-BE49-F238E27FC236}">
                <a16:creationId xmlns:a16="http://schemas.microsoft.com/office/drawing/2014/main" id="{B029D3DC-9716-4D4E-98E3-5CB9A629C133}"/>
              </a:ext>
            </a:extLst>
          </p:cNvPr>
          <p:cNvPicPr>
            <a:picLocks noChangeAspect="1"/>
          </p:cNvPicPr>
          <p:nvPr/>
        </p:nvPicPr>
        <p:blipFill rotWithShape="1">
          <a:blip r:embed="rId3"/>
          <a:srcRect l="45464" t="47469" r="25154" b="8019"/>
          <a:stretch/>
        </p:blipFill>
        <p:spPr>
          <a:xfrm>
            <a:off x="772998" y="1419486"/>
            <a:ext cx="4081806" cy="3478445"/>
          </a:xfrm>
          <a:prstGeom prst="rect">
            <a:avLst/>
          </a:prstGeom>
        </p:spPr>
      </p:pic>
    </p:spTree>
    <p:extLst>
      <p:ext uri="{BB962C8B-B14F-4D97-AF65-F5344CB8AC3E}">
        <p14:creationId xmlns:p14="http://schemas.microsoft.com/office/powerpoint/2010/main" val="2788682426"/>
      </p:ext>
    </p:extLst>
  </p:cSld>
  <p:clrMapOvr>
    <a:masterClrMapping/>
  </p:clrMapOvr>
  <p:transition>
    <p:fade thruBlk="1"/>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a:spcAft>
                <a:spcPts val="400"/>
              </a:spcAft>
            </a:pPr>
            <a:br>
              <a:rPr lang="en-US" dirty="0">
                <a:solidFill>
                  <a:schemeClr val="tx1"/>
                </a:solidFill>
              </a:rPr>
            </a:br>
            <a:r>
              <a:rPr lang="en-US" dirty="0">
                <a:solidFill>
                  <a:schemeClr val="tx1"/>
                </a:solidFill>
              </a:rPr>
              <a:t>B</a:t>
            </a:r>
            <a:r>
              <a:rPr lang="en-US" dirty="0"/>
              <a:t>ar charts and histograms both use tall bars to show the common values of a variable, and shorter bars show less-common values.</a:t>
            </a:r>
          </a:p>
          <a:p>
            <a:pPr>
              <a:spcAft>
                <a:spcPts val="400"/>
              </a:spcAft>
            </a:pPr>
            <a:r>
              <a:rPr lang="en-US" dirty="0"/>
              <a:t>Places that do not have bars reveal values that were not seen in your data. </a:t>
            </a:r>
          </a:p>
        </p:txBody>
      </p:sp>
    </p:spTree>
    <p:extLst>
      <p:ext uri="{BB962C8B-B14F-4D97-AF65-F5344CB8AC3E}">
        <p14:creationId xmlns:p14="http://schemas.microsoft.com/office/powerpoint/2010/main" val="88536478"/>
      </p:ext>
    </p:extLst>
  </p:cSld>
  <p:clrMapOvr>
    <a:masterClrMapping/>
  </p:clrMapOvr>
  <p:transition>
    <p:fade thruBlk="1"/>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a:spcAft>
                <a:spcPts val="400"/>
              </a:spcAft>
            </a:pPr>
            <a:endParaRPr lang="en-US" dirty="0">
              <a:solidFill>
                <a:schemeClr val="tx1"/>
              </a:solidFill>
            </a:endParaRPr>
          </a:p>
          <a:p>
            <a:pPr>
              <a:spcAft>
                <a:spcPts val="400"/>
              </a:spcAft>
            </a:pPr>
            <a:r>
              <a:rPr lang="en-US" dirty="0"/>
              <a:t>To turn this information into useful questions, look for anything unexpected:</a:t>
            </a:r>
            <a:endParaRPr lang="en-US" dirty="0">
              <a:solidFill>
                <a:schemeClr val="tx1"/>
              </a:solidFill>
            </a:endParaRPr>
          </a:p>
          <a:p>
            <a:pPr lvl="1"/>
            <a:r>
              <a:rPr lang="en-US" dirty="0"/>
              <a:t>Which values are the most common? Why?</a:t>
            </a:r>
          </a:p>
          <a:p>
            <a:pPr lvl="1"/>
            <a:r>
              <a:rPr lang="en-US" dirty="0"/>
              <a:t>Which values are rare? Why? Does that match your expectations?</a:t>
            </a:r>
          </a:p>
          <a:p>
            <a:pPr lvl="1"/>
            <a:r>
              <a:rPr lang="en-US" dirty="0"/>
              <a:t>Can you see any unusual patterns? What might explain them?</a:t>
            </a:r>
          </a:p>
          <a:p>
            <a:pPr marL="114300" indent="0">
              <a:spcAft>
                <a:spcPts val="400"/>
              </a:spcAft>
              <a:buNone/>
            </a:pPr>
            <a:endParaRPr lang="en-US" dirty="0"/>
          </a:p>
        </p:txBody>
      </p:sp>
    </p:spTree>
    <p:extLst>
      <p:ext uri="{BB962C8B-B14F-4D97-AF65-F5344CB8AC3E}">
        <p14:creationId xmlns:p14="http://schemas.microsoft.com/office/powerpoint/2010/main" val="1936566832"/>
      </p:ext>
    </p:extLst>
  </p:cSld>
  <p:clrMapOvr>
    <a:masterClrMapping/>
  </p:clrMapOvr>
  <p:transition>
    <p:fade thruBlk="1"/>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a:spcAft>
                <a:spcPts val="400"/>
              </a:spcAft>
            </a:pPr>
            <a:endParaRPr lang="en-US" dirty="0">
              <a:solidFill>
                <a:schemeClr val="tx1"/>
              </a:solidFill>
            </a:endParaRPr>
          </a:p>
          <a:p>
            <a:r>
              <a:rPr lang="en-US" dirty="0"/>
              <a:t>So, we’re going to recreate a histogram that suggests several interesting questions:</a:t>
            </a:r>
          </a:p>
          <a:p>
            <a:pPr lvl="1"/>
            <a:r>
              <a:rPr lang="en-US" dirty="0"/>
              <a:t>Why are there more diamonds at whole carats and common fractions of carats?</a:t>
            </a:r>
          </a:p>
          <a:p>
            <a:pPr lvl="1"/>
            <a:r>
              <a:rPr lang="en-US" dirty="0"/>
              <a:t>Why are there more diamonds slightly to the right of each peak than there are slightly to the left of each peak?</a:t>
            </a:r>
          </a:p>
          <a:p>
            <a:pPr lvl="1"/>
            <a:r>
              <a:rPr lang="en-US" dirty="0"/>
              <a:t>Why are there no diamonds bigger than 3 carats?</a:t>
            </a:r>
          </a:p>
          <a:p>
            <a:pPr marL="114300" indent="0">
              <a:spcAft>
                <a:spcPts val="400"/>
              </a:spcAft>
              <a:buNone/>
            </a:pPr>
            <a:endParaRPr lang="en-US" dirty="0"/>
          </a:p>
        </p:txBody>
      </p:sp>
    </p:spTree>
    <p:extLst>
      <p:ext uri="{BB962C8B-B14F-4D97-AF65-F5344CB8AC3E}">
        <p14:creationId xmlns:p14="http://schemas.microsoft.com/office/powerpoint/2010/main" val="3158703175"/>
      </p:ext>
    </p:extLst>
  </p:cSld>
  <p:clrMapOvr>
    <a:masterClrMapping/>
  </p:clrMapOvr>
  <p:transition>
    <p:fade thruBlk="1"/>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a:spcAft>
                <a:spcPts val="400"/>
              </a:spcAft>
            </a:pPr>
            <a:endParaRPr lang="en-US" dirty="0">
              <a:solidFill>
                <a:schemeClr val="tx1"/>
              </a:solidFill>
            </a:endParaRPr>
          </a:p>
          <a:p>
            <a:pPr marL="114300" indent="0">
              <a:spcAft>
                <a:spcPts val="400"/>
              </a:spcAft>
              <a:buNone/>
            </a:pPr>
            <a:r>
              <a:rPr lang="en-US" dirty="0"/>
              <a:t>ggplot(data = smaller, mapping = aes(x = carat)) +</a:t>
            </a:r>
          </a:p>
          <a:p>
            <a:pPr marL="114300" indent="0">
              <a:spcAft>
                <a:spcPts val="400"/>
              </a:spcAft>
              <a:buNone/>
            </a:pPr>
            <a:r>
              <a:rPr lang="en-US" dirty="0"/>
              <a:t>  geom_histogram(binwidth = 0.01)</a:t>
            </a:r>
          </a:p>
        </p:txBody>
      </p:sp>
    </p:spTree>
    <p:extLst>
      <p:ext uri="{BB962C8B-B14F-4D97-AF65-F5344CB8AC3E}">
        <p14:creationId xmlns:p14="http://schemas.microsoft.com/office/powerpoint/2010/main" val="1709192604"/>
      </p:ext>
    </p:extLst>
  </p:cSld>
  <p:clrMapOvr>
    <a:masterClrMapping/>
  </p:clrMapOvr>
  <p:transition>
    <p:fade thruBlk="1"/>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5918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a:spcAft>
                <a:spcPts val="400"/>
              </a:spcAft>
            </a:pPr>
            <a:endParaRPr lang="en-US" dirty="0">
              <a:solidFill>
                <a:schemeClr val="tx1"/>
              </a:solidFill>
            </a:endParaRPr>
          </a:p>
          <a:p>
            <a:pPr>
              <a:spcAft>
                <a:spcPts val="400"/>
              </a:spcAft>
            </a:pPr>
            <a:endParaRPr lang="en-US" dirty="0">
              <a:solidFill>
                <a:schemeClr val="tx1"/>
              </a:solidFill>
            </a:endParaRPr>
          </a:p>
        </p:txBody>
      </p:sp>
      <p:pic>
        <p:nvPicPr>
          <p:cNvPr id="2" name="Picture 1">
            <a:extLst>
              <a:ext uri="{FF2B5EF4-FFF2-40B4-BE49-F238E27FC236}">
                <a16:creationId xmlns:a16="http://schemas.microsoft.com/office/drawing/2014/main" id="{27188182-DDD3-4A65-8EA4-CC71C6043CD8}"/>
              </a:ext>
            </a:extLst>
          </p:cNvPr>
          <p:cNvPicPr>
            <a:picLocks noChangeAspect="1"/>
          </p:cNvPicPr>
          <p:nvPr/>
        </p:nvPicPr>
        <p:blipFill rotWithShape="1">
          <a:blip r:embed="rId3"/>
          <a:srcRect l="44742" t="47102" r="25154" b="7079"/>
          <a:stretch/>
        </p:blipFill>
        <p:spPr>
          <a:xfrm>
            <a:off x="-344036" y="-1144648"/>
            <a:ext cx="8207875" cy="7027287"/>
          </a:xfrm>
          <a:prstGeom prst="rect">
            <a:avLst/>
          </a:prstGeom>
        </p:spPr>
      </p:pic>
    </p:spTree>
    <p:extLst>
      <p:ext uri="{BB962C8B-B14F-4D97-AF65-F5344CB8AC3E}">
        <p14:creationId xmlns:p14="http://schemas.microsoft.com/office/powerpoint/2010/main" val="157355666"/>
      </p:ext>
    </p:extLst>
  </p:cSld>
  <p:clrMapOvr>
    <a:masterClrMapping/>
  </p:clrMapOvr>
  <p:transition>
    <p:fade thruBlk="1"/>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endParaRPr lang="en-US" dirty="0"/>
          </a:p>
          <a:p>
            <a:pPr marL="114300" indent="0">
              <a:buNone/>
            </a:pPr>
            <a:r>
              <a:rPr lang="en-US" dirty="0"/>
              <a:t>Clusters of similar values suggest that subgroups exist in your data. To understand the subgroups, ask:</a:t>
            </a:r>
          </a:p>
          <a:p>
            <a:r>
              <a:rPr lang="en-US" dirty="0"/>
              <a:t>How are the observations within each cluster similar to each other?</a:t>
            </a:r>
          </a:p>
          <a:p>
            <a:r>
              <a:rPr lang="en-US" dirty="0"/>
              <a:t>How are the observations in separate clusters different from each other?</a:t>
            </a:r>
          </a:p>
          <a:p>
            <a:r>
              <a:rPr lang="en-US" dirty="0"/>
              <a:t>How can you explain or describe the clusters?</a:t>
            </a:r>
          </a:p>
          <a:p>
            <a:r>
              <a:rPr lang="en-US" dirty="0"/>
              <a:t>Why might the appearance of clusters be misleading?</a:t>
            </a:r>
          </a:p>
          <a:p>
            <a:pPr>
              <a:spcAft>
                <a:spcPts val="400"/>
              </a:spcAft>
            </a:pPr>
            <a:endParaRPr lang="en-US" dirty="0">
              <a:solidFill>
                <a:schemeClr val="tx1"/>
              </a:solidFill>
            </a:endParaRPr>
          </a:p>
          <a:p>
            <a:pPr>
              <a:spcAft>
                <a:spcPts val="400"/>
              </a:spcAft>
            </a:pPr>
            <a:endParaRPr lang="en-US" dirty="0">
              <a:solidFill>
                <a:schemeClr val="tx1"/>
              </a:solidFill>
            </a:endParaRPr>
          </a:p>
        </p:txBody>
      </p:sp>
    </p:spTree>
    <p:extLst>
      <p:ext uri="{BB962C8B-B14F-4D97-AF65-F5344CB8AC3E}">
        <p14:creationId xmlns:p14="http://schemas.microsoft.com/office/powerpoint/2010/main" val="1360304228"/>
      </p:ext>
    </p:extLst>
  </p:cSld>
  <p:clrMapOvr>
    <a:masterClrMapping/>
  </p:clrMapOvr>
  <p:transition>
    <p:fade thruBlk="1"/>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endParaRPr lang="en-US" dirty="0"/>
          </a:p>
          <a:p>
            <a:pPr>
              <a:spcAft>
                <a:spcPts val="400"/>
              </a:spcAft>
            </a:pPr>
            <a:r>
              <a:rPr lang="en-US" dirty="0"/>
              <a:t>Let’s create a histogram that shows the length (in minutes) of 272 eruptions of the Old Faithful Geyser in Yellowstone National Park.</a:t>
            </a:r>
          </a:p>
          <a:p>
            <a:pPr>
              <a:spcAft>
                <a:spcPts val="400"/>
              </a:spcAft>
            </a:pPr>
            <a:r>
              <a:rPr lang="en-US" dirty="0"/>
              <a:t> Eruption times appear to be clustered into two groups: there are short eruptions (of around 2 minutes) and long eruptions (4-5 minutes), but little in between.</a:t>
            </a:r>
            <a:endParaRPr lang="en-US" dirty="0">
              <a:solidFill>
                <a:schemeClr val="tx1"/>
              </a:solidFill>
            </a:endParaRPr>
          </a:p>
          <a:p>
            <a:pPr>
              <a:spcAft>
                <a:spcPts val="400"/>
              </a:spcAft>
            </a:pPr>
            <a:endParaRPr lang="en-US" dirty="0">
              <a:solidFill>
                <a:schemeClr val="tx1"/>
              </a:solidFill>
            </a:endParaRPr>
          </a:p>
        </p:txBody>
      </p:sp>
    </p:spTree>
    <p:extLst>
      <p:ext uri="{BB962C8B-B14F-4D97-AF65-F5344CB8AC3E}">
        <p14:creationId xmlns:p14="http://schemas.microsoft.com/office/powerpoint/2010/main" val="1272099809"/>
      </p:ext>
    </p:extLst>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3791242"/>
          </a:xfrm>
        </p:spPr>
        <p:txBody>
          <a:bodyPr/>
          <a:lstStyle/>
          <a:p>
            <a:pPr marL="114300" indent="0">
              <a:buNone/>
            </a:pPr>
            <a:r>
              <a:rPr lang="en-US" dirty="0">
                <a:solidFill>
                  <a:schemeClr val="tx1"/>
                </a:solidFill>
              </a:rPr>
              <a:t>There are no strict set of rules for Exploratory Data Analysis (EDA).</a:t>
            </a:r>
          </a:p>
          <a:p>
            <a:endParaRPr lang="en-US" dirty="0">
              <a:solidFill>
                <a:schemeClr val="tx1"/>
              </a:solidFill>
            </a:endParaRPr>
          </a:p>
          <a:p>
            <a:r>
              <a:rPr lang="en-US" dirty="0">
                <a:solidFill>
                  <a:schemeClr val="tx1"/>
                </a:solidFill>
              </a:rPr>
              <a:t>It is an important part of data analysis.</a:t>
            </a:r>
          </a:p>
          <a:p>
            <a:r>
              <a:rPr lang="en-US" dirty="0">
                <a:solidFill>
                  <a:schemeClr val="tx1"/>
                </a:solidFill>
              </a:rPr>
              <a:t>It is a state of mind in which you’ll investigate ideas about your data.</a:t>
            </a:r>
          </a:p>
          <a:p>
            <a:r>
              <a:rPr lang="en-US" dirty="0">
                <a:solidFill>
                  <a:schemeClr val="tx1"/>
                </a:solidFill>
              </a:rPr>
              <a:t>Some will be dead ends, some will not.</a:t>
            </a:r>
          </a:p>
          <a:p>
            <a:r>
              <a:rPr lang="en-US" dirty="0">
                <a:solidFill>
                  <a:schemeClr val="tx1"/>
                </a:solidFill>
              </a:rPr>
              <a:t>Helps you to investigate the quality of your data.</a:t>
            </a:r>
          </a:p>
          <a:p>
            <a:pPr marL="114300" indent="0">
              <a:buNone/>
            </a:pPr>
            <a:endParaRPr lang="en-US" dirty="0">
              <a:solidFill>
                <a:schemeClr val="tx1"/>
              </a:solidFill>
            </a:endParaRPr>
          </a:p>
          <a:p>
            <a:pPr marL="114300" indent="0">
              <a:buNone/>
            </a:pPr>
            <a:r>
              <a:rPr lang="en-US" dirty="0">
                <a:solidFill>
                  <a:schemeClr val="tx1"/>
                </a:solidFill>
              </a:rPr>
              <a:t>Data cleaning is an application of EDA.</a:t>
            </a:r>
          </a:p>
          <a:p>
            <a:r>
              <a:rPr lang="en-US" dirty="0">
                <a:solidFill>
                  <a:schemeClr val="tx1"/>
                </a:solidFill>
              </a:rPr>
              <a:t>Puts into use visualization, transformation, and modeling.</a:t>
            </a:r>
          </a:p>
          <a:p>
            <a:pPr marL="114300" indent="0">
              <a:buNone/>
            </a:pPr>
            <a:endParaRPr lang="en-US" dirty="0">
              <a:solidFill>
                <a:schemeClr val="tx1"/>
              </a:solidFill>
            </a:endParaRPr>
          </a:p>
          <a:p>
            <a:pPr marL="114300" indent="0">
              <a:buNone/>
            </a:pPr>
            <a:endParaRPr lang="en-US" b="1" dirty="0">
              <a:solidFill>
                <a:srgbClr val="7030A0"/>
              </a:solidFill>
            </a:endParaRPr>
          </a:p>
        </p:txBody>
      </p:sp>
    </p:spTree>
    <p:extLst>
      <p:ext uri="{BB962C8B-B14F-4D97-AF65-F5344CB8AC3E}">
        <p14:creationId xmlns:p14="http://schemas.microsoft.com/office/powerpoint/2010/main" val="3540633986"/>
      </p:ext>
    </p:extLst>
  </p:cSld>
  <p:clrMapOvr>
    <a:masterClrMapping/>
  </p:clrMapOvr>
  <p:transition>
    <p:fade thruBlk="1"/>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endParaRPr lang="en-US" dirty="0"/>
          </a:p>
          <a:p>
            <a:pPr>
              <a:spcAft>
                <a:spcPts val="400"/>
              </a:spcAft>
            </a:pPr>
            <a:r>
              <a:rPr lang="en-US" dirty="0">
                <a:solidFill>
                  <a:schemeClr val="tx1"/>
                </a:solidFill>
              </a:rPr>
              <a:t>ggplot(data = faithful, mapping = aes(x = eruptions)) +</a:t>
            </a:r>
            <a:br>
              <a:rPr lang="en-US" dirty="0">
                <a:solidFill>
                  <a:schemeClr val="tx1"/>
                </a:solidFill>
              </a:rPr>
            </a:br>
            <a:r>
              <a:rPr lang="en-US" dirty="0">
                <a:solidFill>
                  <a:schemeClr val="tx1"/>
                </a:solidFill>
              </a:rPr>
              <a:t>  geom_histogram(binwidth = 0.25)</a:t>
            </a:r>
          </a:p>
        </p:txBody>
      </p:sp>
    </p:spTree>
    <p:extLst>
      <p:ext uri="{BB962C8B-B14F-4D97-AF65-F5344CB8AC3E}">
        <p14:creationId xmlns:p14="http://schemas.microsoft.com/office/powerpoint/2010/main" val="227688247"/>
      </p:ext>
    </p:extLst>
  </p:cSld>
  <p:clrMapOvr>
    <a:masterClrMapping/>
  </p:clrMapOvr>
  <p:transition>
    <p:fade thruBlk="1"/>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marL="114300" indent="0">
              <a:spcAft>
                <a:spcPts val="400"/>
              </a:spcAft>
              <a:buNone/>
            </a:pPr>
            <a:r>
              <a:rPr lang="en-US" dirty="0"/>
              <a:t>					Many of the questions above 					will prompt you to explore a 				             relationship </a:t>
            </a:r>
            <a:r>
              <a:rPr lang="en-US" i="1" dirty="0"/>
              <a:t>between</a:t>
            </a:r>
            <a:r>
              <a:rPr lang="en-US" dirty="0"/>
              <a:t> variables, 					for example, to see if the 						values of one variable can explain the behavior of another variable.</a:t>
            </a:r>
            <a:endParaRPr lang="en-US" dirty="0">
              <a:solidFill>
                <a:schemeClr val="tx1"/>
              </a:solidFill>
            </a:endParaRPr>
          </a:p>
          <a:p>
            <a:endParaRPr lang="en-US" dirty="0"/>
          </a:p>
        </p:txBody>
      </p:sp>
      <p:pic>
        <p:nvPicPr>
          <p:cNvPr id="2" name="Picture 1">
            <a:extLst>
              <a:ext uri="{FF2B5EF4-FFF2-40B4-BE49-F238E27FC236}">
                <a16:creationId xmlns:a16="http://schemas.microsoft.com/office/drawing/2014/main" id="{6AD07C94-8F70-45D2-B753-6B2D2C46B3EF}"/>
              </a:ext>
            </a:extLst>
          </p:cNvPr>
          <p:cNvPicPr>
            <a:picLocks noChangeAspect="1"/>
          </p:cNvPicPr>
          <p:nvPr/>
        </p:nvPicPr>
        <p:blipFill rotWithShape="1">
          <a:blip r:embed="rId3"/>
          <a:srcRect l="38041" t="46552" r="32886" b="8179"/>
          <a:stretch/>
        </p:blipFill>
        <p:spPr>
          <a:xfrm>
            <a:off x="829557" y="1398721"/>
            <a:ext cx="4081808" cy="3575201"/>
          </a:xfrm>
          <a:prstGeom prst="rect">
            <a:avLst/>
          </a:prstGeom>
        </p:spPr>
      </p:pic>
    </p:spTree>
    <p:extLst>
      <p:ext uri="{BB962C8B-B14F-4D97-AF65-F5344CB8AC3E}">
        <p14:creationId xmlns:p14="http://schemas.microsoft.com/office/powerpoint/2010/main" val="1565674875"/>
      </p:ext>
    </p:extLst>
  </p:cSld>
  <p:clrMapOvr>
    <a:masterClrMapping/>
  </p:clrMapOvr>
  <p:transition>
    <p:fade thruBlk="1"/>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endParaRPr lang="en-US" dirty="0">
              <a:solidFill>
                <a:schemeClr val="tx1"/>
              </a:solidFill>
            </a:endParaRPr>
          </a:p>
          <a:p>
            <a:pPr>
              <a:spcAft>
                <a:spcPts val="400"/>
              </a:spcAft>
            </a:pPr>
            <a:r>
              <a:rPr lang="en-US" dirty="0"/>
              <a:t>Outliers are observations that are unusual; data points that don’t seem to fit the pattern. </a:t>
            </a:r>
          </a:p>
          <a:p>
            <a:pPr>
              <a:spcAft>
                <a:spcPts val="400"/>
              </a:spcAft>
            </a:pPr>
            <a:r>
              <a:rPr lang="en-US" dirty="0"/>
              <a:t>Sometimes outliers are data entry errors</a:t>
            </a:r>
          </a:p>
          <a:p>
            <a:pPr>
              <a:spcAft>
                <a:spcPts val="400"/>
              </a:spcAft>
            </a:pPr>
            <a:r>
              <a:rPr lang="en-US" dirty="0"/>
              <a:t>Other times outliers suggest important new science. </a:t>
            </a:r>
          </a:p>
          <a:p>
            <a:pPr>
              <a:spcAft>
                <a:spcPts val="400"/>
              </a:spcAft>
            </a:pPr>
            <a:r>
              <a:rPr lang="en-US" dirty="0"/>
              <a:t>When you have a lot of data, outliers are sometimes difficult to see in a histogram.</a:t>
            </a:r>
            <a:endParaRPr lang="en-US" dirty="0">
              <a:solidFill>
                <a:schemeClr val="tx1"/>
              </a:solidFill>
            </a:endParaRPr>
          </a:p>
          <a:p>
            <a:endParaRPr lang="en-US" dirty="0"/>
          </a:p>
        </p:txBody>
      </p:sp>
    </p:spTree>
    <p:extLst>
      <p:ext uri="{BB962C8B-B14F-4D97-AF65-F5344CB8AC3E}">
        <p14:creationId xmlns:p14="http://schemas.microsoft.com/office/powerpoint/2010/main" val="10225802"/>
      </p:ext>
    </p:extLst>
  </p:cSld>
  <p:clrMapOvr>
    <a:masterClrMapping/>
  </p:clrMapOvr>
  <p:transition>
    <p:fade thruBlk="1"/>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endParaRPr lang="en-US" dirty="0">
              <a:solidFill>
                <a:schemeClr val="tx1"/>
              </a:solidFill>
            </a:endParaRPr>
          </a:p>
          <a:p>
            <a:r>
              <a:rPr lang="en-US" dirty="0"/>
              <a:t>As an example, take the distribution of the </a:t>
            </a:r>
            <a:r>
              <a:rPr lang="en-US" b="1" dirty="0">
                <a:solidFill>
                  <a:srgbClr val="0070C0"/>
                </a:solidFill>
              </a:rPr>
              <a:t>y</a:t>
            </a:r>
            <a:r>
              <a:rPr lang="en-US" dirty="0"/>
              <a:t> variable from the diamonds dataset.</a:t>
            </a:r>
          </a:p>
          <a:p>
            <a:r>
              <a:rPr lang="en-US" dirty="0"/>
              <a:t>The only evidence of outliers is the unusually wide limits on the x-axis.</a:t>
            </a:r>
          </a:p>
        </p:txBody>
      </p:sp>
    </p:spTree>
    <p:extLst>
      <p:ext uri="{BB962C8B-B14F-4D97-AF65-F5344CB8AC3E}">
        <p14:creationId xmlns:p14="http://schemas.microsoft.com/office/powerpoint/2010/main" val="1771995677"/>
      </p:ext>
    </p:extLst>
  </p:cSld>
  <p:clrMapOvr>
    <a:masterClrMapping/>
  </p:clrMapOvr>
  <p:transition>
    <p:fade thruBlk="1"/>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endParaRPr lang="en-US" dirty="0">
              <a:solidFill>
                <a:schemeClr val="tx1"/>
              </a:solidFill>
            </a:endParaRPr>
          </a:p>
          <a:p>
            <a:pPr marL="114300" indent="0">
              <a:spcAft>
                <a:spcPts val="400"/>
              </a:spcAft>
              <a:buNone/>
            </a:pPr>
            <a:r>
              <a:rPr lang="en-US" dirty="0">
                <a:solidFill>
                  <a:schemeClr val="tx1"/>
                </a:solidFill>
              </a:rPr>
              <a:t>ggplot(diamonds) +</a:t>
            </a:r>
            <a:br>
              <a:rPr lang="en-US" dirty="0">
                <a:solidFill>
                  <a:schemeClr val="tx1"/>
                </a:solidFill>
              </a:rPr>
            </a:br>
            <a:r>
              <a:rPr lang="en-US" dirty="0">
                <a:solidFill>
                  <a:schemeClr val="tx1"/>
                </a:solidFill>
              </a:rPr>
              <a:t>  geom_histogram(mapping = aes(x = y), binwidth = 0.5)</a:t>
            </a:r>
          </a:p>
        </p:txBody>
      </p:sp>
    </p:spTree>
    <p:extLst>
      <p:ext uri="{BB962C8B-B14F-4D97-AF65-F5344CB8AC3E}">
        <p14:creationId xmlns:p14="http://schemas.microsoft.com/office/powerpoint/2010/main" val="1259569306"/>
      </p:ext>
    </p:extLst>
  </p:cSld>
  <p:clrMapOvr>
    <a:masterClrMapping/>
  </p:clrMapOvr>
  <p:transition>
    <p:fade thruBlk="1"/>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endParaRPr lang="en-US" dirty="0">
              <a:solidFill>
                <a:schemeClr val="tx1"/>
              </a:solidFill>
            </a:endParaRPr>
          </a:p>
        </p:txBody>
      </p:sp>
      <p:pic>
        <p:nvPicPr>
          <p:cNvPr id="2" name="Picture 1">
            <a:extLst>
              <a:ext uri="{FF2B5EF4-FFF2-40B4-BE49-F238E27FC236}">
                <a16:creationId xmlns:a16="http://schemas.microsoft.com/office/drawing/2014/main" id="{9AA5F381-C5D7-4F8A-BCA2-2934F78CD394}"/>
              </a:ext>
            </a:extLst>
          </p:cNvPr>
          <p:cNvPicPr>
            <a:picLocks noChangeAspect="1"/>
          </p:cNvPicPr>
          <p:nvPr/>
        </p:nvPicPr>
        <p:blipFill rotWithShape="1">
          <a:blip r:embed="rId3"/>
          <a:srcRect l="40618" t="44903" r="29968" b="7812"/>
          <a:stretch/>
        </p:blipFill>
        <p:spPr>
          <a:xfrm>
            <a:off x="791852" y="1355692"/>
            <a:ext cx="4015818" cy="3631398"/>
          </a:xfrm>
          <a:prstGeom prst="rect">
            <a:avLst/>
          </a:prstGeom>
        </p:spPr>
      </p:pic>
      <p:sp>
        <p:nvSpPr>
          <p:cNvPr id="3" name="TextBox 2">
            <a:extLst>
              <a:ext uri="{FF2B5EF4-FFF2-40B4-BE49-F238E27FC236}">
                <a16:creationId xmlns:a16="http://schemas.microsoft.com/office/drawing/2014/main" id="{479E3910-5BEB-412B-897A-54E107117B87}"/>
              </a:ext>
            </a:extLst>
          </p:cNvPr>
          <p:cNvSpPr txBox="1"/>
          <p:nvPr/>
        </p:nvSpPr>
        <p:spPr>
          <a:xfrm>
            <a:off x="4911365" y="1355692"/>
            <a:ext cx="3540609" cy="2893100"/>
          </a:xfrm>
          <a:prstGeom prst="rect">
            <a:avLst/>
          </a:prstGeom>
          <a:noFill/>
        </p:spPr>
        <p:txBody>
          <a:bodyPr wrap="square" rtlCol="0">
            <a:spAutoFit/>
          </a:bodyPr>
          <a:lstStyle/>
          <a:p>
            <a:pPr marL="285750" indent="-285750">
              <a:buFont typeface="Arial" panose="020B0604020202020204" pitchFamily="34" charset="0"/>
              <a:buChar char="•"/>
            </a:pPr>
            <a:r>
              <a:rPr lang="en-US" dirty="0"/>
              <a:t>There are so many observations in the common bins that the rare bins are so short that you can’t see them (although maybe if you stare intently at 0 you’ll spot something).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To make it easy to see the unusual values, we need to zoom </a:t>
            </a:r>
            <a:br>
              <a:rPr lang="en-US" dirty="0"/>
            </a:br>
            <a:r>
              <a:rPr lang="en-US" dirty="0"/>
              <a:t>to small values of the y-axis with</a:t>
            </a:r>
          </a:p>
          <a:p>
            <a:r>
              <a:rPr lang="en-US" b="1" dirty="0">
                <a:solidFill>
                  <a:srgbClr val="0070C0"/>
                </a:solidFill>
              </a:rPr>
              <a:t>     coord_cartesian()</a:t>
            </a:r>
          </a:p>
          <a:p>
            <a:endParaRPr lang="en-US" dirty="0"/>
          </a:p>
          <a:p>
            <a:endParaRPr lang="en-US" dirty="0"/>
          </a:p>
          <a:p>
            <a:r>
              <a:rPr lang="en-US" dirty="0"/>
              <a:t>Cartesian Coordinates</a:t>
            </a:r>
          </a:p>
        </p:txBody>
      </p:sp>
    </p:spTree>
    <p:extLst>
      <p:ext uri="{BB962C8B-B14F-4D97-AF65-F5344CB8AC3E}">
        <p14:creationId xmlns:p14="http://schemas.microsoft.com/office/powerpoint/2010/main" val="106742144"/>
      </p:ext>
    </p:extLst>
  </p:cSld>
  <p:clrMapOvr>
    <a:masterClrMapping/>
  </p:clrMapOvr>
  <p:transition>
    <p:fade thruBlk="1"/>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endParaRPr lang="en-US" dirty="0">
              <a:solidFill>
                <a:schemeClr val="tx1"/>
              </a:solidFill>
            </a:endParaRPr>
          </a:p>
          <a:p>
            <a:pPr marL="114300" indent="0">
              <a:spcAft>
                <a:spcPts val="400"/>
              </a:spcAft>
              <a:buNone/>
            </a:pPr>
            <a:r>
              <a:rPr lang="en-US" b="1" dirty="0">
                <a:solidFill>
                  <a:srgbClr val="0070C0"/>
                </a:solidFill>
              </a:rPr>
              <a:t>ggplot(diamonds) +</a:t>
            </a:r>
            <a:br>
              <a:rPr lang="en-US" b="1" dirty="0">
                <a:solidFill>
                  <a:srgbClr val="0070C0"/>
                </a:solidFill>
              </a:rPr>
            </a:br>
            <a:r>
              <a:rPr lang="en-US" b="1" dirty="0">
                <a:solidFill>
                  <a:srgbClr val="0070C0"/>
                </a:solidFill>
              </a:rPr>
              <a:t>  geom_histogram(mapping = aes(x = y), binwidth = 0.5) +</a:t>
            </a:r>
            <a:br>
              <a:rPr lang="en-US" b="1" dirty="0">
                <a:solidFill>
                  <a:srgbClr val="0070C0"/>
                </a:solidFill>
              </a:rPr>
            </a:br>
            <a:r>
              <a:rPr lang="en-US" b="1" dirty="0">
                <a:solidFill>
                  <a:srgbClr val="0070C0"/>
                </a:solidFill>
              </a:rPr>
              <a:t>  coord_cartesian(ylim = c(0, 50)</a:t>
            </a:r>
          </a:p>
        </p:txBody>
      </p:sp>
    </p:spTree>
    <p:extLst>
      <p:ext uri="{BB962C8B-B14F-4D97-AF65-F5344CB8AC3E}">
        <p14:creationId xmlns:p14="http://schemas.microsoft.com/office/powerpoint/2010/main" val="1267230524"/>
      </p:ext>
    </p:extLst>
  </p:cSld>
  <p:clrMapOvr>
    <a:masterClrMapping/>
  </p:clrMapOvr>
  <p:transition>
    <p:fade thruBlk="1"/>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endParaRPr lang="en-US" dirty="0">
              <a:solidFill>
                <a:schemeClr val="tx1"/>
              </a:solidFill>
            </a:endParaRPr>
          </a:p>
          <a:p>
            <a:pPr marL="114300" indent="0">
              <a:spcAft>
                <a:spcPts val="400"/>
              </a:spcAft>
              <a:buNone/>
            </a:pPr>
            <a:endParaRPr lang="en-US" dirty="0">
              <a:solidFill>
                <a:schemeClr val="tx1"/>
              </a:solidFill>
            </a:endParaRPr>
          </a:p>
        </p:txBody>
      </p:sp>
      <p:pic>
        <p:nvPicPr>
          <p:cNvPr id="2" name="Picture 1">
            <a:extLst>
              <a:ext uri="{FF2B5EF4-FFF2-40B4-BE49-F238E27FC236}">
                <a16:creationId xmlns:a16="http://schemas.microsoft.com/office/drawing/2014/main" id="{90FDBF8C-6017-432C-8158-3F3F95A889C0}"/>
              </a:ext>
            </a:extLst>
          </p:cNvPr>
          <p:cNvPicPr>
            <a:picLocks noChangeAspect="1"/>
          </p:cNvPicPr>
          <p:nvPr/>
        </p:nvPicPr>
        <p:blipFill rotWithShape="1">
          <a:blip r:embed="rId3"/>
          <a:srcRect l="36391" t="44353" r="34227" b="9095"/>
          <a:stretch/>
        </p:blipFill>
        <p:spPr>
          <a:xfrm>
            <a:off x="772998" y="1374546"/>
            <a:ext cx="3852127" cy="3433124"/>
          </a:xfrm>
          <a:prstGeom prst="rect">
            <a:avLst/>
          </a:prstGeom>
        </p:spPr>
      </p:pic>
      <p:sp>
        <p:nvSpPr>
          <p:cNvPr id="5" name="TextBox 4">
            <a:extLst>
              <a:ext uri="{FF2B5EF4-FFF2-40B4-BE49-F238E27FC236}">
                <a16:creationId xmlns:a16="http://schemas.microsoft.com/office/drawing/2014/main" id="{67B3E6F1-813A-4BB2-8AF5-DC6001883521}"/>
              </a:ext>
            </a:extLst>
          </p:cNvPr>
          <p:cNvSpPr txBox="1"/>
          <p:nvPr/>
        </p:nvSpPr>
        <p:spPr>
          <a:xfrm>
            <a:off x="4911365" y="1355692"/>
            <a:ext cx="3540609" cy="2031325"/>
          </a:xfrm>
          <a:prstGeom prst="rect">
            <a:avLst/>
          </a:prstGeom>
          <a:noFill/>
        </p:spPr>
        <p:txBody>
          <a:bodyPr wrap="square" rtlCol="0">
            <a:spAutoFit/>
          </a:bodyPr>
          <a:lstStyle/>
          <a:p>
            <a:r>
              <a:rPr lang="en-US" b="1" dirty="0">
                <a:solidFill>
                  <a:srgbClr val="0070C0"/>
                </a:solidFill>
              </a:rPr>
              <a:t>coord_cartesian() </a:t>
            </a:r>
            <a:r>
              <a:rPr lang="en-US" dirty="0"/>
              <a:t>also has an </a:t>
            </a:r>
            <a:r>
              <a:rPr lang="en-US" b="1" dirty="0">
                <a:solidFill>
                  <a:srgbClr val="0070C0"/>
                </a:solidFill>
              </a:rPr>
              <a:t>xlim()</a:t>
            </a:r>
            <a:r>
              <a:rPr lang="en-US" dirty="0"/>
              <a:t> argument for when you need to zoom into the axis. </a:t>
            </a:r>
          </a:p>
          <a:p>
            <a:endParaRPr lang="en-US" dirty="0"/>
          </a:p>
          <a:p>
            <a:r>
              <a:rPr lang="en-US" dirty="0"/>
              <a:t>ggplot2 also has </a:t>
            </a:r>
            <a:r>
              <a:rPr lang="en-US" b="1" dirty="0">
                <a:solidFill>
                  <a:srgbClr val="0070C0"/>
                </a:solidFill>
              </a:rPr>
              <a:t>xlim()</a:t>
            </a:r>
            <a:r>
              <a:rPr lang="en-US" dirty="0"/>
              <a:t> and </a:t>
            </a:r>
            <a:r>
              <a:rPr lang="en-US" b="1" dirty="0">
                <a:solidFill>
                  <a:srgbClr val="0070C0"/>
                </a:solidFill>
              </a:rPr>
              <a:t>ylim()</a:t>
            </a:r>
            <a:r>
              <a:rPr lang="en-US" dirty="0"/>
              <a:t> functions that work slightly differently; they throw away the data outside the limits.</a:t>
            </a:r>
          </a:p>
          <a:p>
            <a:endParaRPr lang="en-US" dirty="0"/>
          </a:p>
          <a:p>
            <a:endParaRPr lang="en-US" dirty="0"/>
          </a:p>
        </p:txBody>
      </p:sp>
    </p:spTree>
    <p:extLst>
      <p:ext uri="{BB962C8B-B14F-4D97-AF65-F5344CB8AC3E}">
        <p14:creationId xmlns:p14="http://schemas.microsoft.com/office/powerpoint/2010/main" val="1274234532"/>
      </p:ext>
    </p:extLst>
  </p:cSld>
  <p:clrMapOvr>
    <a:masterClrMapping/>
  </p:clrMapOvr>
  <p:transition>
    <p:fade thruBlk="1"/>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r>
              <a:rPr lang="en-US" dirty="0">
                <a:solidFill>
                  <a:schemeClr val="tx1"/>
                </a:solidFill>
              </a:rPr>
              <a:t>So now, we can see that there are unusual variables:</a:t>
            </a:r>
            <a:br>
              <a:rPr lang="en-US" dirty="0">
                <a:solidFill>
                  <a:schemeClr val="tx1"/>
                </a:solidFill>
              </a:rPr>
            </a:br>
            <a:r>
              <a:rPr lang="en-US" dirty="0"/>
              <a:t>0, ~30, and ~60. </a:t>
            </a:r>
          </a:p>
          <a:p>
            <a:pPr marL="114300" indent="0">
              <a:spcAft>
                <a:spcPts val="400"/>
              </a:spcAft>
              <a:buNone/>
            </a:pPr>
            <a:r>
              <a:rPr lang="en-US" dirty="0"/>
              <a:t>We can pluck them out with dplyr:</a:t>
            </a:r>
            <a:br>
              <a:rPr lang="en-US" dirty="0">
                <a:solidFill>
                  <a:schemeClr val="tx1"/>
                </a:solidFill>
              </a:rPr>
            </a:br>
            <a:endParaRPr lang="en-US" dirty="0">
              <a:solidFill>
                <a:schemeClr val="tx1"/>
              </a:solidFill>
            </a:endParaRPr>
          </a:p>
          <a:p>
            <a:pPr marL="114300" indent="0">
              <a:spcAft>
                <a:spcPts val="400"/>
              </a:spcAft>
              <a:buNone/>
            </a:pPr>
            <a:endParaRPr lang="en-US" dirty="0">
              <a:solidFill>
                <a:schemeClr val="tx1"/>
              </a:solidFill>
            </a:endParaRPr>
          </a:p>
        </p:txBody>
      </p:sp>
    </p:spTree>
    <p:extLst>
      <p:ext uri="{BB962C8B-B14F-4D97-AF65-F5344CB8AC3E}">
        <p14:creationId xmlns:p14="http://schemas.microsoft.com/office/powerpoint/2010/main" val="108228454"/>
      </p:ext>
    </p:extLst>
  </p:cSld>
  <p:clrMapOvr>
    <a:masterClrMapping/>
  </p:clrMapOvr>
  <p:transition>
    <p:fade thruBlk="1"/>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endParaRPr lang="en-US" dirty="0">
              <a:solidFill>
                <a:schemeClr val="tx1"/>
              </a:solidFill>
            </a:endParaRPr>
          </a:p>
          <a:p>
            <a:pPr marL="114300" indent="0">
              <a:spcAft>
                <a:spcPts val="400"/>
              </a:spcAft>
              <a:buNone/>
            </a:pPr>
            <a:r>
              <a:rPr lang="en-US" dirty="0">
                <a:solidFill>
                  <a:schemeClr val="tx1"/>
                </a:solidFill>
              </a:rPr>
              <a:t>unusual &lt;- diamonds %&gt;%</a:t>
            </a:r>
          </a:p>
          <a:p>
            <a:pPr marL="114300" indent="0">
              <a:spcAft>
                <a:spcPts val="400"/>
              </a:spcAft>
              <a:buNone/>
            </a:pPr>
            <a:r>
              <a:rPr lang="en-US" dirty="0">
                <a:solidFill>
                  <a:schemeClr val="tx1"/>
                </a:solidFill>
              </a:rPr>
              <a:t>filter(y &lt; 3 | y &gt; 20) %&gt;%</a:t>
            </a:r>
          </a:p>
          <a:p>
            <a:pPr marL="114300" indent="0">
              <a:spcAft>
                <a:spcPts val="400"/>
              </a:spcAft>
              <a:buNone/>
            </a:pPr>
            <a:r>
              <a:rPr lang="en-US" dirty="0">
                <a:solidFill>
                  <a:schemeClr val="tx1"/>
                </a:solidFill>
              </a:rPr>
              <a:t>select(price, x, y, z) %&gt;%</a:t>
            </a:r>
            <a:br>
              <a:rPr lang="en-US" dirty="0">
                <a:solidFill>
                  <a:schemeClr val="tx1"/>
                </a:solidFill>
              </a:rPr>
            </a:br>
            <a:r>
              <a:rPr lang="en-US" dirty="0">
                <a:solidFill>
                  <a:schemeClr val="tx1"/>
                </a:solidFill>
              </a:rPr>
              <a:t>arrange(y)</a:t>
            </a:r>
          </a:p>
          <a:p>
            <a:pPr marL="114300" indent="0">
              <a:spcAft>
                <a:spcPts val="400"/>
              </a:spcAft>
              <a:buNone/>
            </a:pPr>
            <a:endParaRPr lang="en-US" dirty="0">
              <a:solidFill>
                <a:schemeClr val="tx1"/>
              </a:solidFill>
            </a:endParaRPr>
          </a:p>
          <a:p>
            <a:pPr marL="114300" indent="0">
              <a:spcAft>
                <a:spcPts val="400"/>
              </a:spcAft>
              <a:buNone/>
            </a:pPr>
            <a:r>
              <a:rPr lang="en-US" dirty="0">
                <a:solidFill>
                  <a:schemeClr val="tx1"/>
                </a:solidFill>
              </a:rPr>
              <a:t>unusual</a:t>
            </a:r>
          </a:p>
          <a:p>
            <a:pPr marL="114300" indent="0">
              <a:spcAft>
                <a:spcPts val="400"/>
              </a:spcAft>
              <a:buNone/>
            </a:pPr>
            <a:endParaRPr lang="en-US" dirty="0">
              <a:solidFill>
                <a:schemeClr val="tx1"/>
              </a:solidFill>
            </a:endParaRPr>
          </a:p>
          <a:p>
            <a:pPr marL="114300" indent="0">
              <a:spcAft>
                <a:spcPts val="400"/>
              </a:spcAft>
              <a:buNone/>
            </a:pPr>
            <a:endParaRPr lang="en-US" dirty="0">
              <a:solidFill>
                <a:schemeClr val="tx1"/>
              </a:solidFill>
            </a:endParaRPr>
          </a:p>
        </p:txBody>
      </p:sp>
    </p:spTree>
    <p:extLst>
      <p:ext uri="{BB962C8B-B14F-4D97-AF65-F5344CB8AC3E}">
        <p14:creationId xmlns:p14="http://schemas.microsoft.com/office/powerpoint/2010/main" val="278536428"/>
      </p:ext>
    </p:extLst>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buNone/>
            </a:pPr>
            <a:r>
              <a:rPr lang="en-US" dirty="0">
                <a:solidFill>
                  <a:schemeClr val="tx1"/>
                </a:solidFill>
              </a:rPr>
              <a:t>There are no strict set of rules for Exploratory Data Analysis (EDA).</a:t>
            </a:r>
          </a:p>
          <a:p>
            <a:endParaRPr lang="en-US" dirty="0">
              <a:solidFill>
                <a:schemeClr val="tx1"/>
              </a:solidFill>
            </a:endParaRPr>
          </a:p>
          <a:p>
            <a:r>
              <a:rPr lang="en-US" dirty="0">
                <a:solidFill>
                  <a:schemeClr val="tx1"/>
                </a:solidFill>
              </a:rPr>
              <a:t>It is an important part of data analysis.</a:t>
            </a:r>
          </a:p>
          <a:p>
            <a:r>
              <a:rPr lang="en-US" dirty="0">
                <a:solidFill>
                  <a:schemeClr val="tx1"/>
                </a:solidFill>
              </a:rPr>
              <a:t>It is a state of mind in which you’ll investigate ideas about your data.</a:t>
            </a:r>
          </a:p>
          <a:p>
            <a:r>
              <a:rPr lang="en-US" dirty="0">
                <a:solidFill>
                  <a:schemeClr val="tx1"/>
                </a:solidFill>
              </a:rPr>
              <a:t>Some will be dead ends, some will not.</a:t>
            </a:r>
          </a:p>
          <a:p>
            <a:r>
              <a:rPr lang="en-US" dirty="0">
                <a:solidFill>
                  <a:schemeClr val="tx1"/>
                </a:solidFill>
              </a:rPr>
              <a:t>Helps you to investigate the quality of your data.</a:t>
            </a:r>
          </a:p>
          <a:p>
            <a:pPr marL="114300" indent="0">
              <a:buNone/>
            </a:pPr>
            <a:endParaRPr lang="en-US" dirty="0">
              <a:solidFill>
                <a:schemeClr val="tx1"/>
              </a:solidFill>
            </a:endParaRPr>
          </a:p>
          <a:p>
            <a:pPr marL="114300" indent="0">
              <a:buNone/>
            </a:pPr>
            <a:r>
              <a:rPr lang="en-US" dirty="0">
                <a:solidFill>
                  <a:schemeClr val="tx1"/>
                </a:solidFill>
              </a:rPr>
              <a:t>Data cleaning is an application of EDA.</a:t>
            </a:r>
          </a:p>
          <a:p>
            <a:r>
              <a:rPr lang="en-US" dirty="0">
                <a:solidFill>
                  <a:schemeClr val="tx1"/>
                </a:solidFill>
              </a:rPr>
              <a:t>Puts into use visualization, transformation, and modeling.</a:t>
            </a:r>
          </a:p>
          <a:p>
            <a:pPr marL="114300" indent="0">
              <a:buNone/>
            </a:pPr>
            <a:endParaRPr lang="en-US" dirty="0">
              <a:solidFill>
                <a:schemeClr val="tx1"/>
              </a:solidFill>
            </a:endParaRPr>
          </a:p>
          <a:p>
            <a:pPr marL="114300" indent="0">
              <a:buNone/>
            </a:pPr>
            <a:r>
              <a:rPr lang="en-US" dirty="0">
                <a:solidFill>
                  <a:schemeClr val="tx1"/>
                </a:solidFill>
              </a:rPr>
              <a:t>We’re going to need:</a:t>
            </a:r>
          </a:p>
          <a:p>
            <a:r>
              <a:rPr lang="en-US" dirty="0">
                <a:solidFill>
                  <a:schemeClr val="tx1"/>
                </a:solidFill>
              </a:rPr>
              <a:t>library(tidyverse)</a:t>
            </a:r>
          </a:p>
          <a:p>
            <a:pPr marL="114300" indent="0">
              <a:buNone/>
            </a:pPr>
            <a:endParaRPr lang="en-US" dirty="0">
              <a:solidFill>
                <a:schemeClr val="tx1"/>
              </a:solidFill>
            </a:endParaRPr>
          </a:p>
          <a:p>
            <a:pPr marL="114300" indent="0">
              <a:buNone/>
            </a:pPr>
            <a:endParaRPr lang="en-US" b="1" dirty="0">
              <a:solidFill>
                <a:srgbClr val="7030A0"/>
              </a:solidFill>
            </a:endParaRPr>
          </a:p>
        </p:txBody>
      </p:sp>
    </p:spTree>
    <p:extLst>
      <p:ext uri="{BB962C8B-B14F-4D97-AF65-F5344CB8AC3E}">
        <p14:creationId xmlns:p14="http://schemas.microsoft.com/office/powerpoint/2010/main" val="2266525804"/>
      </p:ext>
    </p:extLst>
  </p:cSld>
  <p:clrMapOvr>
    <a:masterClrMapping/>
  </p:clrMapOvr>
  <p:transition>
    <p:fade thruBlk="1"/>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endParaRPr lang="en-US" dirty="0">
              <a:solidFill>
                <a:schemeClr val="tx1"/>
              </a:solidFill>
            </a:endParaRPr>
          </a:p>
          <a:p>
            <a:pPr marL="114300" indent="0">
              <a:spcAft>
                <a:spcPts val="400"/>
              </a:spcAft>
              <a:buNone/>
            </a:pPr>
            <a:endParaRPr lang="en-US" dirty="0">
              <a:solidFill>
                <a:schemeClr val="tx1"/>
              </a:solidFill>
            </a:endParaRPr>
          </a:p>
          <a:p>
            <a:pPr marL="114300" indent="0">
              <a:spcAft>
                <a:spcPts val="400"/>
              </a:spcAft>
              <a:buNone/>
            </a:pPr>
            <a:endParaRPr lang="en-US" dirty="0">
              <a:solidFill>
                <a:schemeClr val="tx1"/>
              </a:solidFill>
            </a:endParaRPr>
          </a:p>
        </p:txBody>
      </p:sp>
      <p:pic>
        <p:nvPicPr>
          <p:cNvPr id="2" name="Picture 1">
            <a:extLst>
              <a:ext uri="{FF2B5EF4-FFF2-40B4-BE49-F238E27FC236}">
                <a16:creationId xmlns:a16="http://schemas.microsoft.com/office/drawing/2014/main" id="{C597D5C2-1255-489B-A4E9-39DFEE4BF1F5}"/>
              </a:ext>
            </a:extLst>
          </p:cNvPr>
          <p:cNvPicPr>
            <a:picLocks noChangeAspect="1"/>
          </p:cNvPicPr>
          <p:nvPr/>
        </p:nvPicPr>
        <p:blipFill rotWithShape="1">
          <a:blip r:embed="rId3"/>
          <a:srcRect l="1548" t="60298" r="83711" b="8362"/>
          <a:stretch/>
        </p:blipFill>
        <p:spPr>
          <a:xfrm>
            <a:off x="824003" y="1219800"/>
            <a:ext cx="3088123" cy="3693278"/>
          </a:xfrm>
          <a:prstGeom prst="rect">
            <a:avLst/>
          </a:prstGeom>
        </p:spPr>
      </p:pic>
      <p:sp>
        <p:nvSpPr>
          <p:cNvPr id="5" name="TextBox 4">
            <a:extLst>
              <a:ext uri="{FF2B5EF4-FFF2-40B4-BE49-F238E27FC236}">
                <a16:creationId xmlns:a16="http://schemas.microsoft.com/office/drawing/2014/main" id="{27BE6A5F-D7C6-4714-B4C9-DE5AEAAE75B8}"/>
              </a:ext>
            </a:extLst>
          </p:cNvPr>
          <p:cNvSpPr txBox="1"/>
          <p:nvPr/>
        </p:nvSpPr>
        <p:spPr>
          <a:xfrm>
            <a:off x="4533088" y="1175141"/>
            <a:ext cx="3540609" cy="2893100"/>
          </a:xfrm>
          <a:prstGeom prst="rect">
            <a:avLst/>
          </a:prstGeom>
          <a:noFill/>
        </p:spPr>
        <p:txBody>
          <a:bodyPr wrap="square" rtlCol="0">
            <a:spAutoFit/>
          </a:bodyPr>
          <a:lstStyle/>
          <a:p>
            <a:pPr marL="285750" indent="-285750">
              <a:buFont typeface="Arial" panose="020B0604020202020204" pitchFamily="34" charset="0"/>
              <a:buChar char="•"/>
            </a:pPr>
            <a:r>
              <a:rPr lang="en-US" dirty="0"/>
              <a:t>The y variable measures one of the three dimensions of these diamonds, in mm.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know that diamonds can’t have a width of 0mm, so these values must be incorrect.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might also suspect that measurements of 32mm and 59mm are implausible: those diamonds are over an inch long, but don’t cost hundreds of thousands of dollars!</a:t>
            </a:r>
          </a:p>
        </p:txBody>
      </p:sp>
    </p:spTree>
    <p:extLst>
      <p:ext uri="{BB962C8B-B14F-4D97-AF65-F5344CB8AC3E}">
        <p14:creationId xmlns:p14="http://schemas.microsoft.com/office/powerpoint/2010/main" val="2340295767"/>
      </p:ext>
    </p:extLst>
  </p:cSld>
  <p:clrMapOvr>
    <a:masterClrMapping/>
  </p:clrMapOvr>
  <p:transition>
    <p:fade thruBlk="1"/>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30174"/>
            <a:ext cx="7837771" cy="4224894"/>
          </a:xfrm>
        </p:spPr>
        <p:txBody>
          <a:bodyPr/>
          <a:lstStyle/>
          <a:p>
            <a:pPr marL="114300" indent="0">
              <a:spcAft>
                <a:spcPts val="400"/>
              </a:spcAft>
              <a:buNone/>
            </a:pPr>
            <a:r>
              <a:rPr lang="en-US" b="1" dirty="0">
                <a:solidFill>
                  <a:schemeClr val="tx1"/>
                </a:solidFill>
              </a:rPr>
              <a:t>Unusual Variables</a:t>
            </a:r>
            <a:r>
              <a:rPr lang="en-US" dirty="0">
                <a:solidFill>
                  <a:schemeClr val="tx1"/>
                </a:solidFill>
              </a:rPr>
              <a:t>:</a:t>
            </a:r>
          </a:p>
          <a:p>
            <a:pPr marL="114300" indent="0">
              <a:spcAft>
                <a:spcPts val="400"/>
              </a:spcAft>
              <a:buNone/>
            </a:pPr>
            <a:endParaRPr lang="en-US" dirty="0">
              <a:solidFill>
                <a:schemeClr val="tx1"/>
              </a:solidFill>
            </a:endParaRPr>
          </a:p>
          <a:p>
            <a:pPr marL="114300" indent="0">
              <a:spcAft>
                <a:spcPts val="400"/>
              </a:spcAft>
              <a:buNone/>
            </a:pPr>
            <a:endParaRPr lang="en-US" dirty="0">
              <a:solidFill>
                <a:schemeClr val="tx1"/>
              </a:solidFill>
            </a:endParaRPr>
          </a:p>
          <a:p>
            <a:pPr marL="114300" indent="0">
              <a:spcAft>
                <a:spcPts val="400"/>
              </a:spcAft>
              <a:buNone/>
            </a:pPr>
            <a:endParaRPr lang="en-US" dirty="0">
              <a:solidFill>
                <a:schemeClr val="tx1"/>
              </a:solidFill>
            </a:endParaRPr>
          </a:p>
        </p:txBody>
      </p:sp>
      <p:sp>
        <p:nvSpPr>
          <p:cNvPr id="5" name="TextBox 4">
            <a:extLst>
              <a:ext uri="{FF2B5EF4-FFF2-40B4-BE49-F238E27FC236}">
                <a16:creationId xmlns:a16="http://schemas.microsoft.com/office/drawing/2014/main" id="{27BE6A5F-D7C6-4714-B4C9-DE5AEAAE75B8}"/>
              </a:ext>
            </a:extLst>
          </p:cNvPr>
          <p:cNvSpPr txBox="1"/>
          <p:nvPr/>
        </p:nvSpPr>
        <p:spPr>
          <a:xfrm>
            <a:off x="692025" y="1396071"/>
            <a:ext cx="7207637" cy="2790508"/>
          </a:xfrm>
          <a:prstGeom prst="rect">
            <a:avLst/>
          </a:prstGeom>
          <a:noFill/>
        </p:spPr>
        <p:txBody>
          <a:bodyPr wrap="square" rtlCol="0">
            <a:spAutoFit/>
          </a:bodyPr>
          <a:lstStyle/>
          <a:p>
            <a:pPr marL="285750" indent="-285750">
              <a:spcAft>
                <a:spcPts val="800"/>
              </a:spcAft>
              <a:buFont typeface="Arial" panose="020B0604020202020204" pitchFamily="34" charset="0"/>
              <a:buChar char="•"/>
            </a:pPr>
            <a:r>
              <a:rPr lang="en-US" sz="1800" dirty="0"/>
              <a:t>It’s good practice to repeat your analysis with and without the outliers. </a:t>
            </a:r>
          </a:p>
          <a:p>
            <a:pPr marL="285750" indent="-285750">
              <a:spcAft>
                <a:spcPts val="800"/>
              </a:spcAft>
              <a:buFont typeface="Arial" panose="020B0604020202020204" pitchFamily="34" charset="0"/>
              <a:buChar char="•"/>
            </a:pPr>
            <a:r>
              <a:rPr lang="en-US" sz="1800" dirty="0"/>
              <a:t>If they have minimal effect on the results, and you can’t figure out why they’re there, it’s reasonable to replace them with missing values, and move on. </a:t>
            </a:r>
          </a:p>
          <a:p>
            <a:pPr marL="285750" indent="-285750">
              <a:spcAft>
                <a:spcPts val="800"/>
              </a:spcAft>
              <a:buFont typeface="Arial" panose="020B0604020202020204" pitchFamily="34" charset="0"/>
              <a:buChar char="•"/>
            </a:pPr>
            <a:r>
              <a:rPr lang="en-US" sz="1800" dirty="0"/>
              <a:t>However, if they have a substantial effect on your results, you shouldn’t drop them without justification. You’ll need to figure out what caused them (e.g. a data entry error) and disclose that you removed them in your write-up.</a:t>
            </a:r>
          </a:p>
        </p:txBody>
      </p:sp>
    </p:spTree>
    <p:extLst>
      <p:ext uri="{BB962C8B-B14F-4D97-AF65-F5344CB8AC3E}">
        <p14:creationId xmlns:p14="http://schemas.microsoft.com/office/powerpoint/2010/main" val="3667612816"/>
      </p:ext>
    </p:extLst>
  </p:cSld>
  <p:clrMapOvr>
    <a:masterClrMapping/>
  </p:clrMapOvr>
  <p:transition>
    <p:fade thruBlk="1"/>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78D0B-B745-4125-89DB-58E133885EC7}"/>
              </a:ext>
            </a:extLst>
          </p:cNvPr>
          <p:cNvSpPr>
            <a:spLocks noGrp="1"/>
          </p:cNvSpPr>
          <p:nvPr>
            <p:ph type="title"/>
          </p:nvPr>
        </p:nvSpPr>
        <p:spPr/>
        <p:txBody>
          <a:bodyPr/>
          <a:lstStyle/>
          <a:p>
            <a:r>
              <a:rPr lang="en-US" dirty="0">
                <a:solidFill>
                  <a:srgbClr val="7030A0"/>
                </a:solidFill>
              </a:rPr>
              <a:t>Resources</a:t>
            </a:r>
          </a:p>
        </p:txBody>
      </p:sp>
      <p:sp>
        <p:nvSpPr>
          <p:cNvPr id="3" name="Text Placeholder 2">
            <a:extLst>
              <a:ext uri="{FF2B5EF4-FFF2-40B4-BE49-F238E27FC236}">
                <a16:creationId xmlns:a16="http://schemas.microsoft.com/office/drawing/2014/main" id="{DE0E73A3-3B40-444C-B7BC-2FFF42C36646}"/>
              </a:ext>
            </a:extLst>
          </p:cNvPr>
          <p:cNvSpPr>
            <a:spLocks noGrp="1"/>
          </p:cNvSpPr>
          <p:nvPr>
            <p:ph type="body" idx="1"/>
          </p:nvPr>
        </p:nvSpPr>
        <p:spPr/>
        <p:txBody>
          <a:bodyPr/>
          <a:lstStyle/>
          <a:p>
            <a:endParaRPr lang="en-US" dirty="0">
              <a:hlinkClick r:id="rId2"/>
            </a:endParaRPr>
          </a:p>
          <a:p>
            <a:r>
              <a:rPr lang="en-US" b="1" dirty="0">
                <a:solidFill>
                  <a:srgbClr val="7030A0"/>
                </a:solidFill>
              </a:rPr>
              <a:t>Data Professor</a:t>
            </a:r>
            <a:endParaRPr lang="en-US" b="1" dirty="0">
              <a:solidFill>
                <a:srgbClr val="7030A0"/>
              </a:solidFill>
              <a:hlinkClick r:id="rId2">
                <a:extLst>
                  <a:ext uri="{A12FA001-AC4F-418D-AE19-62706E023703}">
                    <ahyp:hlinkClr xmlns:ahyp="http://schemas.microsoft.com/office/drawing/2018/hyperlinkcolor" val="tx"/>
                  </a:ext>
                </a:extLst>
              </a:hlinkClick>
            </a:endParaRPr>
          </a:p>
          <a:p>
            <a:endParaRPr lang="en-US" dirty="0">
              <a:solidFill>
                <a:srgbClr val="1155CC"/>
              </a:solidFill>
              <a:hlinkClick r:id="rId2">
                <a:extLst>
                  <a:ext uri="{A12FA001-AC4F-418D-AE19-62706E023703}">
                    <ahyp:hlinkClr xmlns:ahyp="http://schemas.microsoft.com/office/drawing/2018/hyperlinkcolor" val="tx"/>
                  </a:ext>
                </a:extLst>
              </a:hlinkClick>
            </a:endParaRPr>
          </a:p>
          <a:p>
            <a:r>
              <a:rPr lang="en-US" dirty="0">
                <a:solidFill>
                  <a:srgbClr val="1155CC"/>
                </a:solidFill>
                <a:hlinkClick r:id="rId2">
                  <a:extLst>
                    <a:ext uri="{A12FA001-AC4F-418D-AE19-62706E023703}">
                      <ahyp:hlinkClr xmlns:ahyp="http://schemas.microsoft.com/office/drawing/2018/hyperlinkcolor" val="tx"/>
                    </a:ext>
                  </a:extLst>
                </a:hlinkClick>
              </a:rPr>
              <a:t>https://www.youtube.com/channel/UCV8e2g4IWQqK71bbzGDEI4Q</a:t>
            </a:r>
            <a:endParaRPr lang="en-US" dirty="0"/>
          </a:p>
          <a:p>
            <a:r>
              <a:rPr lang="en-US" dirty="0">
                <a:hlinkClick r:id="rId3"/>
              </a:rPr>
              <a:t>https://www.facebook.com/dataprofessor/</a:t>
            </a:r>
            <a:endParaRPr lang="en-US" dirty="0"/>
          </a:p>
        </p:txBody>
      </p:sp>
      <p:pic>
        <p:nvPicPr>
          <p:cNvPr id="6" name="Picture 5">
            <a:extLst>
              <a:ext uri="{FF2B5EF4-FFF2-40B4-BE49-F238E27FC236}">
                <a16:creationId xmlns:a16="http://schemas.microsoft.com/office/drawing/2014/main" id="{1899ECF6-E3EA-40E5-BF48-222FAD4A97BC}"/>
              </a:ext>
            </a:extLst>
          </p:cNvPr>
          <p:cNvPicPr>
            <a:picLocks noChangeAspect="1"/>
          </p:cNvPicPr>
          <p:nvPr/>
        </p:nvPicPr>
        <p:blipFill>
          <a:blip r:embed="rId4"/>
          <a:stretch>
            <a:fillRect/>
          </a:stretch>
        </p:blipFill>
        <p:spPr>
          <a:xfrm>
            <a:off x="4317475" y="478395"/>
            <a:ext cx="3572374" cy="1857634"/>
          </a:xfrm>
          <a:prstGeom prst="rect">
            <a:avLst/>
          </a:prstGeom>
        </p:spPr>
      </p:pic>
    </p:spTree>
    <p:extLst>
      <p:ext uri="{BB962C8B-B14F-4D97-AF65-F5344CB8AC3E}">
        <p14:creationId xmlns:p14="http://schemas.microsoft.com/office/powerpoint/2010/main" val="1326397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a:spcAft>
                <a:spcPts val="800"/>
              </a:spcAft>
            </a:pPr>
            <a:r>
              <a:rPr lang="en-US" dirty="0">
                <a:solidFill>
                  <a:schemeClr val="tx1"/>
                </a:solidFill>
              </a:rPr>
              <a:t>EDA is a creative process.</a:t>
            </a:r>
          </a:p>
          <a:p>
            <a:pPr>
              <a:spcAft>
                <a:spcPts val="800"/>
              </a:spcAft>
            </a:pPr>
            <a:r>
              <a:rPr lang="en-US" dirty="0">
                <a:solidFill>
                  <a:schemeClr val="tx1"/>
                </a:solidFill>
              </a:rPr>
              <a:t>It is an iterative process, based on a series of questions, that help you to guide your investigation of the data. </a:t>
            </a:r>
          </a:p>
          <a:p>
            <a:pPr>
              <a:spcAft>
                <a:spcPts val="800"/>
              </a:spcAft>
            </a:pPr>
            <a:r>
              <a:rPr lang="en-US" dirty="0">
                <a:solidFill>
                  <a:schemeClr val="tx1"/>
                </a:solidFill>
              </a:rPr>
              <a:t>Specific questions help you to focus specific parts of the dataset, and help you to decide which graphs, models, or transformations to make.</a:t>
            </a:r>
          </a:p>
          <a:p>
            <a:pPr>
              <a:spcAft>
                <a:spcPts val="800"/>
              </a:spcAft>
            </a:pPr>
            <a:r>
              <a:rPr lang="en-US" dirty="0">
                <a:solidFill>
                  <a:schemeClr val="tx1"/>
                </a:solidFill>
              </a:rPr>
              <a:t>Initially, it’s difficult questions, because you’re not yet sure what you’re looking for.</a:t>
            </a:r>
          </a:p>
          <a:p>
            <a:pPr>
              <a:spcAft>
                <a:spcPts val="800"/>
              </a:spcAft>
            </a:pPr>
            <a:r>
              <a:rPr lang="en-US" dirty="0">
                <a:solidFill>
                  <a:schemeClr val="tx1"/>
                </a:solidFill>
              </a:rPr>
              <a:t>But as you continue to ask questions, you’ll continue to make discoveries that will guide you to what’s important in the data.</a:t>
            </a:r>
            <a:endParaRPr lang="en-US" dirty="0">
              <a:solidFill>
                <a:srgbClr val="7030A0"/>
              </a:solidFill>
            </a:endParaRPr>
          </a:p>
        </p:txBody>
      </p:sp>
    </p:spTree>
    <p:extLst>
      <p:ext uri="{BB962C8B-B14F-4D97-AF65-F5344CB8AC3E}">
        <p14:creationId xmlns:p14="http://schemas.microsoft.com/office/powerpoint/2010/main" val="1908899590"/>
      </p:ext>
    </p:extLst>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800"/>
              </a:spcAft>
              <a:buNone/>
            </a:pPr>
            <a:r>
              <a:rPr lang="en-US" dirty="0">
                <a:solidFill>
                  <a:schemeClr val="tx1"/>
                </a:solidFill>
              </a:rPr>
              <a:t>While there are no hard and fast rules for the types of questions to ask, there are two types of questions that are useful:</a:t>
            </a:r>
          </a:p>
          <a:p>
            <a:pPr>
              <a:spcAft>
                <a:spcPts val="800"/>
              </a:spcAft>
            </a:pPr>
            <a:r>
              <a:rPr lang="en-US" dirty="0">
                <a:solidFill>
                  <a:schemeClr val="tx1"/>
                </a:solidFill>
              </a:rPr>
              <a:t>What type of variation occurs within my variables?</a:t>
            </a:r>
          </a:p>
          <a:p>
            <a:pPr>
              <a:spcAft>
                <a:spcPts val="800"/>
              </a:spcAft>
            </a:pPr>
            <a:r>
              <a:rPr lang="en-US" dirty="0">
                <a:solidFill>
                  <a:schemeClr val="tx1"/>
                </a:solidFill>
              </a:rPr>
              <a:t>What type of covariation occurs between my variables?</a:t>
            </a:r>
          </a:p>
        </p:txBody>
      </p:sp>
    </p:spTree>
    <p:extLst>
      <p:ext uri="{BB962C8B-B14F-4D97-AF65-F5344CB8AC3E}">
        <p14:creationId xmlns:p14="http://schemas.microsoft.com/office/powerpoint/2010/main" val="95448770"/>
      </p:ext>
    </p:extLst>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dirty="0">
                <a:solidFill>
                  <a:schemeClr val="tx1"/>
                </a:solidFill>
              </a:rPr>
              <a:t>Let’s define the terms:</a:t>
            </a:r>
          </a:p>
          <a:p>
            <a:pPr>
              <a:spcAft>
                <a:spcPts val="400"/>
              </a:spcAft>
            </a:pPr>
            <a:r>
              <a:rPr lang="en-US" dirty="0"/>
              <a:t>A </a:t>
            </a:r>
            <a:r>
              <a:rPr lang="en-US" b="1" dirty="0"/>
              <a:t>variable</a:t>
            </a:r>
            <a:r>
              <a:rPr lang="en-US" dirty="0"/>
              <a:t> is a quantity, quality, or property that you can measure.</a:t>
            </a:r>
          </a:p>
          <a:p>
            <a:pPr>
              <a:spcAft>
                <a:spcPts val="400"/>
              </a:spcAft>
            </a:pPr>
            <a:r>
              <a:rPr lang="en-US" dirty="0"/>
              <a:t>A </a:t>
            </a:r>
            <a:r>
              <a:rPr lang="en-US" b="1" dirty="0"/>
              <a:t>value</a:t>
            </a:r>
            <a:r>
              <a:rPr lang="en-US" dirty="0"/>
              <a:t> is the state of a variable when you measure it. The value of a variable may change from measurement to measurement.</a:t>
            </a:r>
          </a:p>
          <a:p>
            <a:pPr>
              <a:spcAft>
                <a:spcPts val="400"/>
              </a:spcAft>
            </a:pPr>
            <a:r>
              <a:rPr lang="en-US" dirty="0"/>
              <a:t>An </a:t>
            </a:r>
            <a:r>
              <a:rPr lang="en-US" b="1" dirty="0"/>
              <a:t>observation</a:t>
            </a:r>
            <a:r>
              <a:rPr lang="en-US" dirty="0"/>
              <a:t> is a set of measurements made under similar conditions (you usually make all of the measurements in an observation at the same time and on the same object). An observation will contain several values, each associated with a different variable. I’ll sometimes refer to an observation as a data point.</a:t>
            </a:r>
          </a:p>
          <a:p>
            <a:pPr>
              <a:spcAft>
                <a:spcPts val="400"/>
              </a:spcAft>
            </a:pPr>
            <a:r>
              <a:rPr lang="en-US" b="1" dirty="0"/>
              <a:t>Tabular data</a:t>
            </a:r>
            <a:r>
              <a:rPr lang="en-US" dirty="0"/>
              <a:t> is a set of values, each associated with a variable and an observation. Tabular data is </a:t>
            </a:r>
            <a:r>
              <a:rPr lang="en-US" i="1" dirty="0"/>
              <a:t>tidy</a:t>
            </a:r>
            <a:r>
              <a:rPr lang="en-US" dirty="0"/>
              <a:t> if each value is placed in its own “cell”, each variable in its own column, and each observation in its own row.</a:t>
            </a:r>
          </a:p>
        </p:txBody>
      </p:sp>
    </p:spTree>
    <p:extLst>
      <p:ext uri="{BB962C8B-B14F-4D97-AF65-F5344CB8AC3E}">
        <p14:creationId xmlns:p14="http://schemas.microsoft.com/office/powerpoint/2010/main" val="3501575111"/>
      </p:ext>
    </p:extLst>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Variation</a:t>
            </a:r>
            <a:r>
              <a:rPr lang="en-US" dirty="0">
                <a:solidFill>
                  <a:schemeClr val="tx1"/>
                </a:solidFill>
              </a:rPr>
              <a:t>:</a:t>
            </a:r>
          </a:p>
          <a:p>
            <a:pPr>
              <a:spcBef>
                <a:spcPts val="200"/>
              </a:spcBef>
              <a:spcAft>
                <a:spcPts val="400"/>
              </a:spcAft>
            </a:pPr>
            <a:r>
              <a:rPr lang="en-US" dirty="0"/>
              <a:t>The tendency of the values of a variable to change from measurement to measurement.</a:t>
            </a:r>
          </a:p>
          <a:p>
            <a:pPr>
              <a:spcBef>
                <a:spcPts val="200"/>
              </a:spcBef>
              <a:spcAft>
                <a:spcPts val="400"/>
              </a:spcAft>
            </a:pPr>
            <a:r>
              <a:rPr lang="en-US" dirty="0"/>
              <a:t>If you measure any continuous variable twice, you will get two different results. Even with constants.</a:t>
            </a:r>
          </a:p>
          <a:p>
            <a:pPr>
              <a:spcBef>
                <a:spcPts val="200"/>
              </a:spcBef>
              <a:spcAft>
                <a:spcPts val="400"/>
              </a:spcAft>
            </a:pPr>
            <a:r>
              <a:rPr lang="en-US" dirty="0"/>
              <a:t>Each of your measurements will include a small amount of error that varies from measurement to measurement. </a:t>
            </a:r>
          </a:p>
          <a:p>
            <a:pPr>
              <a:spcBef>
                <a:spcPts val="200"/>
              </a:spcBef>
              <a:spcAft>
                <a:spcPts val="400"/>
              </a:spcAft>
            </a:pPr>
            <a:r>
              <a:rPr lang="en-US" dirty="0"/>
              <a:t>Categorical variables can also vary if you measure across different subjects.</a:t>
            </a:r>
          </a:p>
          <a:p>
            <a:pPr>
              <a:spcBef>
                <a:spcPts val="200"/>
              </a:spcBef>
              <a:spcAft>
                <a:spcPts val="400"/>
              </a:spcAft>
            </a:pPr>
            <a:r>
              <a:rPr lang="en-US" dirty="0"/>
              <a:t>Every variable has its own pattern of variation, which can reveal interesting information. </a:t>
            </a:r>
          </a:p>
          <a:p>
            <a:pPr>
              <a:spcBef>
                <a:spcPts val="200"/>
              </a:spcBef>
              <a:spcAft>
                <a:spcPts val="400"/>
              </a:spcAft>
            </a:pPr>
            <a:r>
              <a:rPr lang="en-US" dirty="0"/>
              <a:t>The best way to understand that pattern is to visualize the distribution of the variable’s values.</a:t>
            </a:r>
            <a:endParaRPr lang="en-US" dirty="0">
              <a:solidFill>
                <a:schemeClr val="tx1"/>
              </a:solidFill>
            </a:endParaRPr>
          </a:p>
        </p:txBody>
      </p:sp>
    </p:spTree>
    <p:extLst>
      <p:ext uri="{BB962C8B-B14F-4D97-AF65-F5344CB8AC3E}">
        <p14:creationId xmlns:p14="http://schemas.microsoft.com/office/powerpoint/2010/main" val="2114642895"/>
      </p:ext>
    </p:extLst>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692025" y="169578"/>
            <a:ext cx="6769090" cy="85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88398A"/>
                </a:solidFill>
              </a:rPr>
              <a:t>7.0 – 7.8 Exploratory Data Analysis</a:t>
            </a:r>
            <a:endParaRPr dirty="0">
              <a:solidFill>
                <a:srgbClr val="88398A"/>
              </a:solidFill>
            </a:endParaRPr>
          </a:p>
        </p:txBody>
      </p:sp>
      <p:sp>
        <p:nvSpPr>
          <p:cNvPr id="4" name="Text Placeholder 3">
            <a:extLst>
              <a:ext uri="{FF2B5EF4-FFF2-40B4-BE49-F238E27FC236}">
                <a16:creationId xmlns:a16="http://schemas.microsoft.com/office/drawing/2014/main" id="{4459348D-12A2-43E8-9AE6-2C0632E9AC58}"/>
              </a:ext>
            </a:extLst>
          </p:cNvPr>
          <p:cNvSpPr>
            <a:spLocks noGrp="1"/>
          </p:cNvSpPr>
          <p:nvPr>
            <p:ph type="body" idx="1"/>
          </p:nvPr>
        </p:nvSpPr>
        <p:spPr>
          <a:xfrm>
            <a:off x="614203" y="749028"/>
            <a:ext cx="7837771" cy="4224894"/>
          </a:xfrm>
        </p:spPr>
        <p:txBody>
          <a:bodyPr/>
          <a:lstStyle/>
          <a:p>
            <a:pPr marL="114300" indent="0">
              <a:spcAft>
                <a:spcPts val="400"/>
              </a:spcAft>
              <a:buNone/>
            </a:pPr>
            <a:r>
              <a:rPr lang="en-US" b="1" dirty="0">
                <a:solidFill>
                  <a:schemeClr val="tx1"/>
                </a:solidFill>
              </a:rPr>
              <a:t>Visualizing Distributions</a:t>
            </a:r>
            <a:r>
              <a:rPr lang="en-US" dirty="0">
                <a:solidFill>
                  <a:schemeClr val="tx1"/>
                </a:solidFill>
              </a:rPr>
              <a:t>:</a:t>
            </a:r>
          </a:p>
          <a:p>
            <a:pPr marL="114300" indent="0">
              <a:spcAft>
                <a:spcPts val="400"/>
              </a:spcAft>
              <a:buNone/>
            </a:pPr>
            <a:endParaRPr lang="en-US" dirty="0">
              <a:solidFill>
                <a:schemeClr val="tx1"/>
              </a:solidFill>
            </a:endParaRPr>
          </a:p>
          <a:p>
            <a:pPr>
              <a:spcBef>
                <a:spcPts val="200"/>
              </a:spcBef>
              <a:spcAft>
                <a:spcPts val="400"/>
              </a:spcAft>
            </a:pPr>
            <a:r>
              <a:rPr lang="en-US" dirty="0"/>
              <a:t>Visualizations will depend on whether a variable is categorical or continuous.</a:t>
            </a:r>
          </a:p>
          <a:p>
            <a:pPr>
              <a:spcBef>
                <a:spcPts val="200"/>
              </a:spcBef>
              <a:spcAft>
                <a:spcPts val="400"/>
              </a:spcAft>
            </a:pPr>
            <a:r>
              <a:rPr lang="en-US" dirty="0"/>
              <a:t>A variable is </a:t>
            </a:r>
            <a:r>
              <a:rPr lang="en-US" b="1" dirty="0"/>
              <a:t>categorical</a:t>
            </a:r>
            <a:r>
              <a:rPr lang="en-US" dirty="0"/>
              <a:t> if it can only take one of a small set of values.</a:t>
            </a:r>
          </a:p>
        </p:txBody>
      </p:sp>
    </p:spTree>
    <p:extLst>
      <p:ext uri="{BB962C8B-B14F-4D97-AF65-F5344CB8AC3E}">
        <p14:creationId xmlns:p14="http://schemas.microsoft.com/office/powerpoint/2010/main" val="3131994965"/>
      </p:ext>
    </p:extLst>
  </p:cSld>
  <p:clrMapOvr>
    <a:masterClrMapping/>
  </p:clrMapOvr>
  <p:transition>
    <p:fade thruBlk="1"/>
  </p:transition>
</p:sld>
</file>

<file path=ppt/theme/theme1.xml><?xml version="1.0" encoding="utf-8"?>
<a:theme xmlns:a="http://schemas.openxmlformats.org/drawingml/2006/main" name="R-Ladi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3694</TotalTime>
  <Words>2274</Words>
  <Application>Microsoft Office PowerPoint</Application>
  <PresentationFormat>On-screen Show (16:9)</PresentationFormat>
  <Paragraphs>235</Paragraphs>
  <Slides>42</Slides>
  <Notes>41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Helvetica Neue</vt:lpstr>
      <vt:lpstr>Titillium Web</vt:lpstr>
      <vt:lpstr>Arial</vt:lpstr>
      <vt:lpstr>R-Ladies Template</vt:lpstr>
      <vt:lpstr>Chapters 7 Exploratory Data Analysis – Pt 1 Follow along here: https://r4ds.had.co.nz/exploratory-data-analysis.html</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7.0 – 7.8 Exploratory Data Analysis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4: Workflow basics</dc:title>
  <dc:creator>Meg Comins</dc:creator>
  <cp:lastModifiedBy>Ginar Gi Buttersnaps</cp:lastModifiedBy>
  <cp:revision>103</cp:revision>
  <dcterms:modified xsi:type="dcterms:W3CDTF">2020-05-23T15:06:52Z</dcterms:modified>
</cp:coreProperties>
</file>